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9"/>
  </p:notesMasterIdLst>
  <p:sldIdLst>
    <p:sldId id="257" r:id="rId2"/>
    <p:sldId id="315" r:id="rId3"/>
    <p:sldId id="316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72" r:id="rId16"/>
    <p:sldId id="271" r:id="rId17"/>
    <p:sldId id="273" r:id="rId18"/>
    <p:sldId id="274" r:id="rId19"/>
    <p:sldId id="275" r:id="rId20"/>
    <p:sldId id="276" r:id="rId21"/>
    <p:sldId id="277" r:id="rId22"/>
    <p:sldId id="284" r:id="rId23"/>
    <p:sldId id="278" r:id="rId24"/>
    <p:sldId id="279" r:id="rId25"/>
    <p:sldId id="281" r:id="rId26"/>
    <p:sldId id="280" r:id="rId27"/>
    <p:sldId id="283" r:id="rId28"/>
    <p:sldId id="285" r:id="rId29"/>
    <p:sldId id="286" r:id="rId30"/>
    <p:sldId id="287" r:id="rId31"/>
    <p:sldId id="288" r:id="rId32"/>
    <p:sldId id="292" r:id="rId33"/>
    <p:sldId id="293" r:id="rId34"/>
    <p:sldId id="294" r:id="rId35"/>
    <p:sldId id="317" r:id="rId36"/>
    <p:sldId id="313" r:id="rId37"/>
    <p:sldId id="314" r:id="rId3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0"/>
    <p:restoredTop sz="94643"/>
  </p:normalViewPr>
  <p:slideViewPr>
    <p:cSldViewPr snapToGrid="0" snapToObjects="1">
      <p:cViewPr varScale="1">
        <p:scale>
          <a:sx n="118" d="100"/>
          <a:sy n="118" d="100"/>
        </p:scale>
        <p:origin x="148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EF4057-FBB7-FD48-960C-8D18DC606378}" type="datetimeFigureOut">
              <a:rPr lang="en-US" smtClean="0"/>
              <a:t>3/25/21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F45024-83F9-8D43-8671-75EB8A5DBC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3665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024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>
              <a:latin typeface="Calibri" charset="0"/>
            </a:endParaRPr>
          </a:p>
        </p:txBody>
      </p:sp>
      <p:sp>
        <p:nvSpPr>
          <p:cNvPr id="1024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431800" eaLnBrk="1" fontAlgn="base" hangingPunct="1">
              <a:spcBef>
                <a:spcPct val="0"/>
              </a:spcBef>
              <a:spcAft>
                <a:spcPct val="0"/>
              </a:spcAft>
            </a:pPr>
            <a:fld id="{1DF49CCD-98F3-A343-A120-6500CE2A6A9A}" type="slidenum">
              <a:rPr lang="en-US" sz="1200"/>
              <a:pPr defTabSz="431800" eaLnBrk="1" fontAlgn="base" hangingPunct="1">
                <a:spcBef>
                  <a:spcPct val="0"/>
                </a:spcBef>
                <a:spcAft>
                  <a:spcPct val="0"/>
                </a:spcAft>
              </a:pPr>
              <a:t>2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930769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>
              <a:latin typeface="Calibri" charset="0"/>
            </a:endParaRPr>
          </a:p>
        </p:txBody>
      </p:sp>
      <p:sp>
        <p:nvSpPr>
          <p:cNvPr id="1024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431800" eaLnBrk="1" fontAlgn="base" hangingPunct="1">
              <a:spcBef>
                <a:spcPct val="0"/>
              </a:spcBef>
              <a:spcAft>
                <a:spcPct val="0"/>
              </a:spcAft>
            </a:pPr>
            <a:fld id="{1DF49CCD-98F3-A343-A120-6500CE2A6A9A}" type="slidenum">
              <a:rPr lang="en-US" sz="1200"/>
              <a:pPr defTabSz="431800" eaLnBrk="1" fontAlgn="base" hangingPunct="1">
                <a:spcBef>
                  <a:spcPct val="0"/>
                </a:spcBef>
                <a:spcAft>
                  <a:spcPct val="0"/>
                </a:spcAft>
              </a:pPr>
              <a:t>12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9677156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>
              <a:latin typeface="Calibri" charset="0"/>
            </a:endParaRPr>
          </a:p>
        </p:txBody>
      </p:sp>
      <p:sp>
        <p:nvSpPr>
          <p:cNvPr id="1024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431800" eaLnBrk="1" fontAlgn="base" hangingPunct="1">
              <a:spcBef>
                <a:spcPct val="0"/>
              </a:spcBef>
              <a:spcAft>
                <a:spcPct val="0"/>
              </a:spcAft>
            </a:pPr>
            <a:fld id="{1DF49CCD-98F3-A343-A120-6500CE2A6A9A}" type="slidenum">
              <a:rPr lang="en-US" sz="1200"/>
              <a:pPr defTabSz="431800" eaLnBrk="1" fontAlgn="base" hangingPunct="1">
                <a:spcBef>
                  <a:spcPct val="0"/>
                </a:spcBef>
                <a:spcAft>
                  <a:spcPct val="0"/>
                </a:spcAft>
              </a:pPr>
              <a:t>13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6182868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>
              <a:latin typeface="Calibri" charset="0"/>
            </a:endParaRPr>
          </a:p>
        </p:txBody>
      </p:sp>
      <p:sp>
        <p:nvSpPr>
          <p:cNvPr id="1024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431800" eaLnBrk="1" fontAlgn="base" hangingPunct="1">
              <a:spcBef>
                <a:spcPct val="0"/>
              </a:spcBef>
              <a:spcAft>
                <a:spcPct val="0"/>
              </a:spcAft>
            </a:pPr>
            <a:fld id="{1DF49CCD-98F3-A343-A120-6500CE2A6A9A}" type="slidenum">
              <a:rPr lang="en-US" sz="1200"/>
              <a:pPr defTabSz="431800" eaLnBrk="1" fontAlgn="base" hangingPunct="1">
                <a:spcBef>
                  <a:spcPct val="0"/>
                </a:spcBef>
                <a:spcAft>
                  <a:spcPct val="0"/>
                </a:spcAft>
              </a:pPr>
              <a:t>14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9634858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>
              <a:latin typeface="Calibri" charset="0"/>
            </a:endParaRPr>
          </a:p>
        </p:txBody>
      </p:sp>
      <p:sp>
        <p:nvSpPr>
          <p:cNvPr id="1024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431800" eaLnBrk="1" fontAlgn="base" hangingPunct="1">
              <a:spcBef>
                <a:spcPct val="0"/>
              </a:spcBef>
              <a:spcAft>
                <a:spcPct val="0"/>
              </a:spcAft>
            </a:pPr>
            <a:fld id="{1DF49CCD-98F3-A343-A120-6500CE2A6A9A}" type="slidenum">
              <a:rPr lang="en-US" sz="1200"/>
              <a:pPr defTabSz="431800" eaLnBrk="1" fontAlgn="base" hangingPunct="1">
                <a:spcBef>
                  <a:spcPct val="0"/>
                </a:spcBef>
                <a:spcAft>
                  <a:spcPct val="0"/>
                </a:spcAft>
              </a:pPr>
              <a:t>16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9636814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>
              <a:latin typeface="Calibri" charset="0"/>
            </a:endParaRPr>
          </a:p>
        </p:txBody>
      </p:sp>
      <p:sp>
        <p:nvSpPr>
          <p:cNvPr id="1024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431800" eaLnBrk="1" fontAlgn="base" hangingPunct="1">
              <a:spcBef>
                <a:spcPct val="0"/>
              </a:spcBef>
              <a:spcAft>
                <a:spcPct val="0"/>
              </a:spcAft>
            </a:pPr>
            <a:fld id="{1DF49CCD-98F3-A343-A120-6500CE2A6A9A}" type="slidenum">
              <a:rPr lang="en-US" sz="1200"/>
              <a:pPr defTabSz="431800" eaLnBrk="1" fontAlgn="base" hangingPunct="1">
                <a:spcBef>
                  <a:spcPct val="0"/>
                </a:spcBef>
                <a:spcAft>
                  <a:spcPct val="0"/>
                </a:spcAft>
              </a:pPr>
              <a:t>17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1115596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>
              <a:latin typeface="Calibri" charset="0"/>
            </a:endParaRPr>
          </a:p>
        </p:txBody>
      </p:sp>
      <p:sp>
        <p:nvSpPr>
          <p:cNvPr id="1024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431800" eaLnBrk="1" fontAlgn="base" hangingPunct="1">
              <a:spcBef>
                <a:spcPct val="0"/>
              </a:spcBef>
              <a:spcAft>
                <a:spcPct val="0"/>
              </a:spcAft>
            </a:pPr>
            <a:fld id="{1DF49CCD-98F3-A343-A120-6500CE2A6A9A}" type="slidenum">
              <a:rPr lang="en-US" sz="1200"/>
              <a:pPr defTabSz="431800" eaLnBrk="1" fontAlgn="base" hangingPunct="1">
                <a:spcBef>
                  <a:spcPct val="0"/>
                </a:spcBef>
                <a:spcAft>
                  <a:spcPct val="0"/>
                </a:spcAft>
              </a:pPr>
              <a:t>18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9866015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>
              <a:latin typeface="Calibri" charset="0"/>
            </a:endParaRPr>
          </a:p>
        </p:txBody>
      </p:sp>
      <p:sp>
        <p:nvSpPr>
          <p:cNvPr id="1024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431800" eaLnBrk="1" fontAlgn="base" hangingPunct="1">
              <a:spcBef>
                <a:spcPct val="0"/>
              </a:spcBef>
              <a:spcAft>
                <a:spcPct val="0"/>
              </a:spcAft>
            </a:pPr>
            <a:fld id="{1DF49CCD-98F3-A343-A120-6500CE2A6A9A}" type="slidenum">
              <a:rPr lang="en-US" sz="1200"/>
              <a:pPr defTabSz="431800" eaLnBrk="1" fontAlgn="base" hangingPunct="1">
                <a:spcBef>
                  <a:spcPct val="0"/>
                </a:spcBef>
                <a:spcAft>
                  <a:spcPct val="0"/>
                </a:spcAft>
              </a:pPr>
              <a:t>19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2358203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>
              <a:latin typeface="Calibri" charset="0"/>
            </a:endParaRPr>
          </a:p>
        </p:txBody>
      </p:sp>
      <p:sp>
        <p:nvSpPr>
          <p:cNvPr id="1024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431800" eaLnBrk="1" fontAlgn="base" hangingPunct="1">
              <a:spcBef>
                <a:spcPct val="0"/>
              </a:spcBef>
              <a:spcAft>
                <a:spcPct val="0"/>
              </a:spcAft>
            </a:pPr>
            <a:fld id="{1DF49CCD-98F3-A343-A120-6500CE2A6A9A}" type="slidenum">
              <a:rPr lang="en-US" sz="1200"/>
              <a:pPr defTabSz="431800" eaLnBrk="1" fontAlgn="base" hangingPunct="1">
                <a:spcBef>
                  <a:spcPct val="0"/>
                </a:spcBef>
                <a:spcAft>
                  <a:spcPct val="0"/>
                </a:spcAft>
              </a:pPr>
              <a:t>20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0546323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>
              <a:latin typeface="Calibri" charset="0"/>
            </a:endParaRPr>
          </a:p>
        </p:txBody>
      </p:sp>
      <p:sp>
        <p:nvSpPr>
          <p:cNvPr id="1024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431800" eaLnBrk="1" fontAlgn="base" hangingPunct="1">
              <a:spcBef>
                <a:spcPct val="0"/>
              </a:spcBef>
              <a:spcAft>
                <a:spcPct val="0"/>
              </a:spcAft>
            </a:pPr>
            <a:fld id="{1DF49CCD-98F3-A343-A120-6500CE2A6A9A}" type="slidenum">
              <a:rPr lang="en-US" sz="1200"/>
              <a:pPr defTabSz="431800" eaLnBrk="1" fontAlgn="base" hangingPunct="1">
                <a:spcBef>
                  <a:spcPct val="0"/>
                </a:spcBef>
                <a:spcAft>
                  <a:spcPct val="0"/>
                </a:spcAft>
              </a:pPr>
              <a:t>21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1681691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>
              <a:latin typeface="Calibri" charset="0"/>
            </a:endParaRPr>
          </a:p>
        </p:txBody>
      </p:sp>
      <p:sp>
        <p:nvSpPr>
          <p:cNvPr id="1024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431800" eaLnBrk="1" fontAlgn="base" hangingPunct="1">
              <a:spcBef>
                <a:spcPct val="0"/>
              </a:spcBef>
              <a:spcAft>
                <a:spcPct val="0"/>
              </a:spcAft>
            </a:pPr>
            <a:fld id="{1DF49CCD-98F3-A343-A120-6500CE2A6A9A}" type="slidenum">
              <a:rPr lang="en-US" sz="1200"/>
              <a:pPr defTabSz="431800" eaLnBrk="1" fontAlgn="base" hangingPunct="1">
                <a:spcBef>
                  <a:spcPct val="0"/>
                </a:spcBef>
                <a:spcAft>
                  <a:spcPct val="0"/>
                </a:spcAft>
              </a:pPr>
              <a:t>22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2779439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>
              <a:latin typeface="Calibri" charset="0"/>
            </a:endParaRPr>
          </a:p>
        </p:txBody>
      </p:sp>
      <p:sp>
        <p:nvSpPr>
          <p:cNvPr id="1024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431800" eaLnBrk="1" fontAlgn="base" hangingPunct="1">
              <a:spcBef>
                <a:spcPct val="0"/>
              </a:spcBef>
              <a:spcAft>
                <a:spcPct val="0"/>
              </a:spcAft>
            </a:pPr>
            <a:fld id="{1DF49CCD-98F3-A343-A120-6500CE2A6A9A}" type="slidenum">
              <a:rPr lang="en-US" sz="1200"/>
              <a:pPr defTabSz="431800" eaLnBrk="1" fontAlgn="base" hangingPunct="1">
                <a:spcBef>
                  <a:spcPct val="0"/>
                </a:spcBef>
                <a:spcAft>
                  <a:spcPct val="0"/>
                </a:spcAft>
              </a:pPr>
              <a:t>4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67063426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>
              <a:latin typeface="Calibri" charset="0"/>
            </a:endParaRPr>
          </a:p>
        </p:txBody>
      </p:sp>
      <p:sp>
        <p:nvSpPr>
          <p:cNvPr id="1024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431800" eaLnBrk="1" fontAlgn="base" hangingPunct="1">
              <a:spcBef>
                <a:spcPct val="0"/>
              </a:spcBef>
              <a:spcAft>
                <a:spcPct val="0"/>
              </a:spcAft>
            </a:pPr>
            <a:fld id="{1DF49CCD-98F3-A343-A120-6500CE2A6A9A}" type="slidenum">
              <a:rPr lang="en-US" sz="1200"/>
              <a:pPr defTabSz="431800" eaLnBrk="1" fontAlgn="base" hangingPunct="1">
                <a:spcBef>
                  <a:spcPct val="0"/>
                </a:spcBef>
                <a:spcAft>
                  <a:spcPct val="0"/>
                </a:spcAft>
              </a:pPr>
              <a:t>23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77595640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>
              <a:latin typeface="Calibri" charset="0"/>
            </a:endParaRPr>
          </a:p>
        </p:txBody>
      </p:sp>
      <p:sp>
        <p:nvSpPr>
          <p:cNvPr id="1024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431800" eaLnBrk="1" fontAlgn="base" hangingPunct="1">
              <a:spcBef>
                <a:spcPct val="0"/>
              </a:spcBef>
              <a:spcAft>
                <a:spcPct val="0"/>
              </a:spcAft>
            </a:pPr>
            <a:fld id="{1DF49CCD-98F3-A343-A120-6500CE2A6A9A}" type="slidenum">
              <a:rPr lang="en-US" sz="1200"/>
              <a:pPr defTabSz="431800" eaLnBrk="1" fontAlgn="base" hangingPunct="1">
                <a:spcBef>
                  <a:spcPct val="0"/>
                </a:spcBef>
                <a:spcAft>
                  <a:spcPct val="0"/>
                </a:spcAft>
              </a:pPr>
              <a:t>24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65103849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>
              <a:latin typeface="Calibri" charset="0"/>
            </a:endParaRPr>
          </a:p>
        </p:txBody>
      </p:sp>
      <p:sp>
        <p:nvSpPr>
          <p:cNvPr id="1024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431800" eaLnBrk="1" fontAlgn="base" hangingPunct="1">
              <a:spcBef>
                <a:spcPct val="0"/>
              </a:spcBef>
              <a:spcAft>
                <a:spcPct val="0"/>
              </a:spcAft>
            </a:pPr>
            <a:fld id="{1DF49CCD-98F3-A343-A120-6500CE2A6A9A}" type="slidenum">
              <a:rPr lang="en-US" sz="1200"/>
              <a:pPr defTabSz="431800" eaLnBrk="1" fontAlgn="base" hangingPunct="1">
                <a:spcBef>
                  <a:spcPct val="0"/>
                </a:spcBef>
                <a:spcAft>
                  <a:spcPct val="0"/>
                </a:spcAft>
              </a:pPr>
              <a:t>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47824137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>
              <a:latin typeface="Calibri" charset="0"/>
            </a:endParaRPr>
          </a:p>
        </p:txBody>
      </p:sp>
      <p:sp>
        <p:nvSpPr>
          <p:cNvPr id="1024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431800" eaLnBrk="1" fontAlgn="base" hangingPunct="1">
              <a:spcBef>
                <a:spcPct val="0"/>
              </a:spcBef>
              <a:spcAft>
                <a:spcPct val="0"/>
              </a:spcAft>
            </a:pPr>
            <a:fld id="{1DF49CCD-98F3-A343-A120-6500CE2A6A9A}" type="slidenum">
              <a:rPr lang="en-US" sz="1200"/>
              <a:pPr defTabSz="431800" eaLnBrk="1" fontAlgn="base" hangingPunct="1">
                <a:spcBef>
                  <a:spcPct val="0"/>
                </a:spcBef>
                <a:spcAft>
                  <a:spcPct val="0"/>
                </a:spcAft>
              </a:pPr>
              <a:t>26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36331404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>
              <a:latin typeface="Calibri" charset="0"/>
            </a:endParaRPr>
          </a:p>
        </p:txBody>
      </p:sp>
      <p:sp>
        <p:nvSpPr>
          <p:cNvPr id="1024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431800" eaLnBrk="1" fontAlgn="base" hangingPunct="1">
              <a:spcBef>
                <a:spcPct val="0"/>
              </a:spcBef>
              <a:spcAft>
                <a:spcPct val="0"/>
              </a:spcAft>
            </a:pPr>
            <a:fld id="{1DF49CCD-98F3-A343-A120-6500CE2A6A9A}" type="slidenum">
              <a:rPr lang="en-US" sz="1200"/>
              <a:pPr defTabSz="431800" eaLnBrk="1" fontAlgn="base" hangingPunct="1">
                <a:spcBef>
                  <a:spcPct val="0"/>
                </a:spcBef>
                <a:spcAft>
                  <a:spcPct val="0"/>
                </a:spcAft>
              </a:pPr>
              <a:t>27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32675191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>
              <a:latin typeface="Calibri" charset="0"/>
            </a:endParaRPr>
          </a:p>
        </p:txBody>
      </p:sp>
      <p:sp>
        <p:nvSpPr>
          <p:cNvPr id="1024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431800" eaLnBrk="1" fontAlgn="base" hangingPunct="1">
              <a:spcBef>
                <a:spcPct val="0"/>
              </a:spcBef>
              <a:spcAft>
                <a:spcPct val="0"/>
              </a:spcAft>
            </a:pPr>
            <a:fld id="{1DF49CCD-98F3-A343-A120-6500CE2A6A9A}" type="slidenum">
              <a:rPr lang="en-US" sz="1200"/>
              <a:pPr defTabSz="431800" eaLnBrk="1" fontAlgn="base" hangingPunct="1">
                <a:spcBef>
                  <a:spcPct val="0"/>
                </a:spcBef>
                <a:spcAft>
                  <a:spcPct val="0"/>
                </a:spcAft>
              </a:pPr>
              <a:t>29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4089652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>
              <a:latin typeface="Calibri" charset="0"/>
            </a:endParaRPr>
          </a:p>
        </p:txBody>
      </p:sp>
      <p:sp>
        <p:nvSpPr>
          <p:cNvPr id="1024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431800" eaLnBrk="1" fontAlgn="base" hangingPunct="1">
              <a:spcBef>
                <a:spcPct val="0"/>
              </a:spcBef>
              <a:spcAft>
                <a:spcPct val="0"/>
              </a:spcAft>
            </a:pPr>
            <a:fld id="{1DF49CCD-98F3-A343-A120-6500CE2A6A9A}" type="slidenum">
              <a:rPr lang="en-US" sz="1200"/>
              <a:pPr defTabSz="431800" eaLnBrk="1" fontAlgn="base" hangingPunct="1">
                <a:spcBef>
                  <a:spcPct val="0"/>
                </a:spcBef>
                <a:spcAft>
                  <a:spcPct val="0"/>
                </a:spcAft>
              </a:pPr>
              <a:t>30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16669476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>
              <a:latin typeface="Calibri" charset="0"/>
            </a:endParaRPr>
          </a:p>
        </p:txBody>
      </p:sp>
      <p:sp>
        <p:nvSpPr>
          <p:cNvPr id="1024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431800" eaLnBrk="1" fontAlgn="base" hangingPunct="1">
              <a:spcBef>
                <a:spcPct val="0"/>
              </a:spcBef>
              <a:spcAft>
                <a:spcPct val="0"/>
              </a:spcAft>
            </a:pPr>
            <a:fld id="{1DF49CCD-98F3-A343-A120-6500CE2A6A9A}" type="slidenum">
              <a:rPr lang="en-US" sz="1200"/>
              <a:pPr defTabSz="431800" eaLnBrk="1" fontAlgn="base" hangingPunct="1">
                <a:spcBef>
                  <a:spcPct val="0"/>
                </a:spcBef>
                <a:spcAft>
                  <a:spcPct val="0"/>
                </a:spcAft>
              </a:pPr>
              <a:t>31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29986688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>
              <a:latin typeface="Calibri" charset="0"/>
            </a:endParaRPr>
          </a:p>
        </p:txBody>
      </p:sp>
      <p:sp>
        <p:nvSpPr>
          <p:cNvPr id="1024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431800" eaLnBrk="1" fontAlgn="base" hangingPunct="1">
              <a:spcBef>
                <a:spcPct val="0"/>
              </a:spcBef>
              <a:spcAft>
                <a:spcPct val="0"/>
              </a:spcAft>
            </a:pPr>
            <a:fld id="{1DF49CCD-98F3-A343-A120-6500CE2A6A9A}" type="slidenum">
              <a:rPr lang="en-US" sz="1200"/>
              <a:pPr defTabSz="431800" eaLnBrk="1" fontAlgn="base" hangingPunct="1">
                <a:spcBef>
                  <a:spcPct val="0"/>
                </a:spcBef>
                <a:spcAft>
                  <a:spcPct val="0"/>
                </a:spcAft>
              </a:pPr>
              <a:t>32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5613060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>
              <a:latin typeface="Calibri" charset="0"/>
            </a:endParaRPr>
          </a:p>
        </p:txBody>
      </p:sp>
      <p:sp>
        <p:nvSpPr>
          <p:cNvPr id="1024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431800" eaLnBrk="1" fontAlgn="base" hangingPunct="1">
              <a:spcBef>
                <a:spcPct val="0"/>
              </a:spcBef>
              <a:spcAft>
                <a:spcPct val="0"/>
              </a:spcAft>
            </a:pPr>
            <a:fld id="{1DF49CCD-98F3-A343-A120-6500CE2A6A9A}" type="slidenum">
              <a:rPr lang="en-US" sz="1200"/>
              <a:pPr defTabSz="431800" eaLnBrk="1" fontAlgn="base" hangingPunct="1">
                <a:spcBef>
                  <a:spcPct val="0"/>
                </a:spcBef>
                <a:spcAft>
                  <a:spcPct val="0"/>
                </a:spcAft>
              </a:pPr>
              <a:t>33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29705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>
              <a:latin typeface="Calibri" charset="0"/>
            </a:endParaRPr>
          </a:p>
        </p:txBody>
      </p:sp>
      <p:sp>
        <p:nvSpPr>
          <p:cNvPr id="1024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431800" eaLnBrk="1" fontAlgn="base" hangingPunct="1">
              <a:spcBef>
                <a:spcPct val="0"/>
              </a:spcBef>
              <a:spcAft>
                <a:spcPct val="0"/>
              </a:spcAft>
            </a:pPr>
            <a:fld id="{1DF49CCD-98F3-A343-A120-6500CE2A6A9A}" type="slidenum">
              <a:rPr lang="en-US" sz="1200"/>
              <a:pPr defTabSz="431800" eaLnBrk="1" fontAlgn="base" hangingPunct="1">
                <a:spcBef>
                  <a:spcPct val="0"/>
                </a:spcBef>
                <a:spcAft>
                  <a:spcPct val="0"/>
                </a:spcAft>
              </a:pPr>
              <a:t>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65182787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>
              <a:latin typeface="Calibri" charset="0"/>
            </a:endParaRPr>
          </a:p>
        </p:txBody>
      </p:sp>
      <p:sp>
        <p:nvSpPr>
          <p:cNvPr id="1024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431800" eaLnBrk="1" fontAlgn="base" hangingPunct="1">
              <a:spcBef>
                <a:spcPct val="0"/>
              </a:spcBef>
              <a:spcAft>
                <a:spcPct val="0"/>
              </a:spcAft>
            </a:pPr>
            <a:fld id="{1DF49CCD-98F3-A343-A120-6500CE2A6A9A}" type="slidenum">
              <a:rPr lang="en-US" sz="1200"/>
              <a:pPr defTabSz="431800" eaLnBrk="1" fontAlgn="base" hangingPunct="1">
                <a:spcBef>
                  <a:spcPct val="0"/>
                </a:spcBef>
                <a:spcAft>
                  <a:spcPct val="0"/>
                </a:spcAft>
              </a:pPr>
              <a:t>34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92307216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>
              <a:latin typeface="Calibri" charset="0"/>
            </a:endParaRPr>
          </a:p>
        </p:txBody>
      </p:sp>
      <p:sp>
        <p:nvSpPr>
          <p:cNvPr id="1024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431800" eaLnBrk="1" fontAlgn="base" hangingPunct="1">
              <a:spcBef>
                <a:spcPct val="0"/>
              </a:spcBef>
              <a:spcAft>
                <a:spcPct val="0"/>
              </a:spcAft>
            </a:pPr>
            <a:fld id="{1DF49CCD-98F3-A343-A120-6500CE2A6A9A}" type="slidenum">
              <a:rPr lang="en-US" sz="1200"/>
              <a:pPr defTabSz="431800" eaLnBrk="1" fontAlgn="base" hangingPunct="1">
                <a:spcBef>
                  <a:spcPct val="0"/>
                </a:spcBef>
                <a:spcAft>
                  <a:spcPct val="0"/>
                </a:spcAft>
              </a:pPr>
              <a:t>35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11197162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>
              <a:latin typeface="Calibri" charset="0"/>
            </a:endParaRPr>
          </a:p>
        </p:txBody>
      </p:sp>
      <p:sp>
        <p:nvSpPr>
          <p:cNvPr id="1024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431800" eaLnBrk="1" fontAlgn="base" hangingPunct="1">
              <a:spcBef>
                <a:spcPct val="0"/>
              </a:spcBef>
              <a:spcAft>
                <a:spcPct val="0"/>
              </a:spcAft>
            </a:pPr>
            <a:fld id="{1DF49CCD-98F3-A343-A120-6500CE2A6A9A}" type="slidenum">
              <a:rPr lang="en-US" sz="1200"/>
              <a:pPr defTabSz="431800" eaLnBrk="1" fontAlgn="base" hangingPunct="1">
                <a:spcBef>
                  <a:spcPct val="0"/>
                </a:spcBef>
                <a:spcAft>
                  <a:spcPct val="0"/>
                </a:spcAft>
              </a:pPr>
              <a:t>37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7368549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>
              <a:latin typeface="Calibri" charset="0"/>
            </a:endParaRPr>
          </a:p>
        </p:txBody>
      </p:sp>
      <p:sp>
        <p:nvSpPr>
          <p:cNvPr id="1024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431800" eaLnBrk="1" fontAlgn="base" hangingPunct="1">
              <a:spcBef>
                <a:spcPct val="0"/>
              </a:spcBef>
              <a:spcAft>
                <a:spcPct val="0"/>
              </a:spcAft>
            </a:pPr>
            <a:fld id="{1DF49CCD-98F3-A343-A120-6500CE2A6A9A}" type="slidenum">
              <a:rPr lang="en-US" sz="1200"/>
              <a:pPr defTabSz="431800" eaLnBrk="1" fontAlgn="base" hangingPunct="1">
                <a:spcBef>
                  <a:spcPct val="0"/>
                </a:spcBef>
                <a:spcAft>
                  <a:spcPct val="0"/>
                </a:spcAft>
              </a:pPr>
              <a:t>6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5076063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>
              <a:latin typeface="Calibri" charset="0"/>
            </a:endParaRPr>
          </a:p>
        </p:txBody>
      </p:sp>
      <p:sp>
        <p:nvSpPr>
          <p:cNvPr id="1024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431800" eaLnBrk="1" fontAlgn="base" hangingPunct="1">
              <a:spcBef>
                <a:spcPct val="0"/>
              </a:spcBef>
              <a:spcAft>
                <a:spcPct val="0"/>
              </a:spcAft>
            </a:pPr>
            <a:fld id="{1DF49CCD-98F3-A343-A120-6500CE2A6A9A}" type="slidenum">
              <a:rPr lang="en-US" sz="1200"/>
              <a:pPr defTabSz="431800" eaLnBrk="1" fontAlgn="base" hangingPunct="1">
                <a:spcBef>
                  <a:spcPct val="0"/>
                </a:spcBef>
                <a:spcAft>
                  <a:spcPct val="0"/>
                </a:spcAft>
              </a:pPr>
              <a:t>7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9033997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>
              <a:latin typeface="Calibri" charset="0"/>
            </a:endParaRPr>
          </a:p>
        </p:txBody>
      </p:sp>
      <p:sp>
        <p:nvSpPr>
          <p:cNvPr id="1024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431800" eaLnBrk="1" fontAlgn="base" hangingPunct="1">
              <a:spcBef>
                <a:spcPct val="0"/>
              </a:spcBef>
              <a:spcAft>
                <a:spcPct val="0"/>
              </a:spcAft>
            </a:pPr>
            <a:fld id="{1DF49CCD-98F3-A343-A120-6500CE2A6A9A}" type="slidenum">
              <a:rPr lang="en-US" sz="1200"/>
              <a:pPr defTabSz="431800" eaLnBrk="1" fontAlgn="base" hangingPunct="1">
                <a:spcBef>
                  <a:spcPct val="0"/>
                </a:spcBef>
                <a:spcAft>
                  <a:spcPct val="0"/>
                </a:spcAft>
              </a:pPr>
              <a:t>8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4221457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>
              <a:latin typeface="Calibri" charset="0"/>
            </a:endParaRPr>
          </a:p>
        </p:txBody>
      </p:sp>
      <p:sp>
        <p:nvSpPr>
          <p:cNvPr id="1024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431800" eaLnBrk="1" fontAlgn="base" hangingPunct="1">
              <a:spcBef>
                <a:spcPct val="0"/>
              </a:spcBef>
              <a:spcAft>
                <a:spcPct val="0"/>
              </a:spcAft>
            </a:pPr>
            <a:fld id="{1DF49CCD-98F3-A343-A120-6500CE2A6A9A}" type="slidenum">
              <a:rPr lang="en-US" sz="1200"/>
              <a:pPr defTabSz="431800" eaLnBrk="1" fontAlgn="base" hangingPunct="1">
                <a:spcBef>
                  <a:spcPct val="0"/>
                </a:spcBef>
                <a:spcAft>
                  <a:spcPct val="0"/>
                </a:spcAft>
              </a:pPr>
              <a:t>9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9504279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>
              <a:latin typeface="Calibri" charset="0"/>
            </a:endParaRPr>
          </a:p>
        </p:txBody>
      </p:sp>
      <p:sp>
        <p:nvSpPr>
          <p:cNvPr id="1024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431800" eaLnBrk="1" fontAlgn="base" hangingPunct="1">
              <a:spcBef>
                <a:spcPct val="0"/>
              </a:spcBef>
              <a:spcAft>
                <a:spcPct val="0"/>
              </a:spcAft>
            </a:pPr>
            <a:fld id="{1DF49CCD-98F3-A343-A120-6500CE2A6A9A}" type="slidenum">
              <a:rPr lang="en-US" sz="1200"/>
              <a:pPr defTabSz="431800" eaLnBrk="1" fontAlgn="base" hangingPunct="1">
                <a:spcBef>
                  <a:spcPct val="0"/>
                </a:spcBef>
                <a:spcAft>
                  <a:spcPct val="0"/>
                </a:spcAft>
              </a:pPr>
              <a:t>10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5914429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>
              <a:latin typeface="Calibri" charset="0"/>
            </a:endParaRPr>
          </a:p>
        </p:txBody>
      </p:sp>
      <p:sp>
        <p:nvSpPr>
          <p:cNvPr id="1024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431800" eaLnBrk="1" fontAlgn="base" hangingPunct="1">
              <a:spcBef>
                <a:spcPct val="0"/>
              </a:spcBef>
              <a:spcAft>
                <a:spcPct val="0"/>
              </a:spcAft>
            </a:pPr>
            <a:fld id="{1DF49CCD-98F3-A343-A120-6500CE2A6A9A}" type="slidenum">
              <a:rPr lang="en-US" sz="1200"/>
              <a:pPr defTabSz="431800" eaLnBrk="1" fontAlgn="base" hangingPunct="1">
                <a:spcBef>
                  <a:spcPct val="0"/>
                </a:spcBef>
                <a:spcAft>
                  <a:spcPct val="0"/>
                </a:spcAft>
              </a:pPr>
              <a:t>11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353973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F9FD4-1921-C845-83C0-26F0F27D55F0}" type="datetimeFigureOut">
              <a:rPr lang="en-US" smtClean="0"/>
              <a:t>3/25/21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0B4CF-5A89-484A-BCE9-190AA63D1E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7429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F9FD4-1921-C845-83C0-26F0F27D55F0}" type="datetimeFigureOut">
              <a:rPr lang="en-US" smtClean="0"/>
              <a:t>3/25/21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0B4CF-5A89-484A-BCE9-190AA63D1E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8604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F9FD4-1921-C845-83C0-26F0F27D55F0}" type="datetimeFigureOut">
              <a:rPr lang="en-US" smtClean="0"/>
              <a:t>3/25/21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0B4CF-5A89-484A-BCE9-190AA63D1E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5358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510660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F9FD4-1921-C845-83C0-26F0F27D55F0}" type="datetimeFigureOut">
              <a:rPr lang="en-US" smtClean="0"/>
              <a:t>3/25/21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0B4CF-5A89-484A-BCE9-190AA63D1E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2414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F9FD4-1921-C845-83C0-26F0F27D55F0}" type="datetimeFigureOut">
              <a:rPr lang="en-US" smtClean="0"/>
              <a:t>3/25/21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0B4CF-5A89-484A-BCE9-190AA63D1E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95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F9FD4-1921-C845-83C0-26F0F27D55F0}" type="datetimeFigureOut">
              <a:rPr lang="en-US" smtClean="0"/>
              <a:t>3/25/21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0B4CF-5A89-484A-BCE9-190AA63D1E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1280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F9FD4-1921-C845-83C0-26F0F27D55F0}" type="datetimeFigureOut">
              <a:rPr lang="en-US" smtClean="0"/>
              <a:t>3/25/21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0B4CF-5A89-484A-BCE9-190AA63D1E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8230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F9FD4-1921-C845-83C0-26F0F27D55F0}" type="datetimeFigureOut">
              <a:rPr lang="en-US" smtClean="0"/>
              <a:t>3/25/21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0B4CF-5A89-484A-BCE9-190AA63D1E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6014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F9FD4-1921-C845-83C0-26F0F27D55F0}" type="datetimeFigureOut">
              <a:rPr lang="en-US" smtClean="0"/>
              <a:t>3/25/21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0B4CF-5A89-484A-BCE9-190AA63D1E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4967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F9FD4-1921-C845-83C0-26F0F27D55F0}" type="datetimeFigureOut">
              <a:rPr lang="en-US" smtClean="0"/>
              <a:t>3/25/21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0B4CF-5A89-484A-BCE9-190AA63D1E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3047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F9FD4-1921-C845-83C0-26F0F27D55F0}" type="datetimeFigureOut">
              <a:rPr lang="en-US" smtClean="0"/>
              <a:t>3/25/21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0B4CF-5A89-484A-BCE9-190AA63D1E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4741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4F9FD4-1921-C845-83C0-26F0F27D55F0}" type="datetimeFigureOut">
              <a:rPr lang="en-US" smtClean="0"/>
              <a:t>3/25/21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A0B4CF-5A89-484A-BCE9-190AA63D1E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6765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bi.ac.uk/training/online/course/functional-genomics-ii-common-technologies-and-data-analysis-methods/next-generation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www.imm.ox.ac.uk/research/units-and-centres/mrc-wimm-centre-for-computational-biology/training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tiff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.jpe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ioinformatics.babraham.ac.uk/projects/fastqc/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5" Type="http://schemas.openxmlformats.org/officeDocument/2006/relationships/image" Target="../media/image4.tiff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0.tif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github.com/Acribbs/scflow" TargetMode="External"/><Relationship Id="rId4" Type="http://schemas.openxmlformats.org/officeDocument/2006/relationships/image" Target="../media/image41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ursera.org/learn/bioinformatics-methods-1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www.edx.org/micromasters/bioinformatics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962027-B476-3249-970D-7D2546FB44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885825"/>
            <a:ext cx="7772400" cy="1195388"/>
          </a:xfrm>
        </p:spPr>
        <p:txBody>
          <a:bodyPr>
            <a:normAutofit/>
          </a:bodyPr>
          <a:lstStyle/>
          <a:p>
            <a:r>
              <a:rPr lang="en-US" sz="3600" dirty="0"/>
              <a:t>Making powerful science: an introduction to NGS data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6E1AC9-3C08-F543-B8BE-1902B422A4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4887913"/>
            <a:ext cx="6858000" cy="1655762"/>
          </a:xfrm>
        </p:spPr>
        <p:txBody>
          <a:bodyPr/>
          <a:lstStyle/>
          <a:p>
            <a:r>
              <a:rPr lang="en-US" dirty="0" err="1"/>
              <a:t>Dr</a:t>
            </a:r>
            <a:r>
              <a:rPr lang="en-US" dirty="0"/>
              <a:t> Adam </a:t>
            </a:r>
            <a:r>
              <a:rPr lang="en-US" dirty="0" err="1"/>
              <a:t>Cribbs</a:t>
            </a:r>
            <a:endParaRPr lang="en-US" dirty="0"/>
          </a:p>
          <a:p>
            <a:r>
              <a:rPr lang="en-US" dirty="0"/>
              <a:t>Group leader in systems biology</a:t>
            </a:r>
          </a:p>
          <a:p>
            <a:r>
              <a:rPr lang="en-US" dirty="0" err="1"/>
              <a:t>Botnar</a:t>
            </a:r>
            <a:r>
              <a:rPr lang="en-US" dirty="0"/>
              <a:t> Research Centre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B93CAC-CC2D-BE44-8B50-66FA934239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6013" y="2238276"/>
            <a:ext cx="4038600" cy="2492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7047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TextBox 1"/>
          <p:cNvSpPr txBox="1">
            <a:spLocks noChangeArrowheads="1"/>
          </p:cNvSpPr>
          <p:nvPr/>
        </p:nvSpPr>
        <p:spPr bwMode="auto">
          <a:xfrm>
            <a:off x="0" y="46183"/>
            <a:ext cx="9308636" cy="559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744" tIns="48372" rIns="96744" bIns="48372">
            <a:spAutoFit/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000" b="1" dirty="0">
                <a:solidFill>
                  <a:srgbClr val="953735"/>
                </a:solidFill>
                <a:latin typeface="Arial Hebrew Scholar" charset="-79"/>
                <a:ea typeface="Arial Hebrew Scholar" charset="-79"/>
                <a:cs typeface="Arial Hebrew Scholar" charset="-79"/>
              </a:rPr>
              <a:t>Computational clusters</a:t>
            </a:r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1" y="868166"/>
            <a:ext cx="9144000" cy="134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CFF34E0-AB1C-7E48-89E0-07B6128751A0}"/>
              </a:ext>
            </a:extLst>
          </p:cNvPr>
          <p:cNvSpPr txBox="1"/>
          <p:nvPr/>
        </p:nvSpPr>
        <p:spPr>
          <a:xfrm>
            <a:off x="584753" y="1249420"/>
            <a:ext cx="8294203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Multi-nodes (servers) with multi-cores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High performance storage (expensive)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In-line storage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Fast networks (50Gb Ethernet between nodes)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Located in a single data </a:t>
            </a:r>
            <a:r>
              <a:rPr lang="en-US" sz="2800" dirty="0" err="1"/>
              <a:t>centre</a:t>
            </a:r>
            <a:endParaRPr lang="en-US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Need skilled data-admin staff to monitor and fix issues</a:t>
            </a:r>
          </a:p>
        </p:txBody>
      </p:sp>
    </p:spTree>
    <p:extLst>
      <p:ext uri="{BB962C8B-B14F-4D97-AF65-F5344CB8AC3E}">
        <p14:creationId xmlns:p14="http://schemas.microsoft.com/office/powerpoint/2010/main" val="37834681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TextBox 1"/>
          <p:cNvSpPr txBox="1">
            <a:spLocks noChangeArrowheads="1"/>
          </p:cNvSpPr>
          <p:nvPr/>
        </p:nvSpPr>
        <p:spPr bwMode="auto">
          <a:xfrm>
            <a:off x="0" y="46183"/>
            <a:ext cx="9308636" cy="559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744" tIns="48372" rIns="96744" bIns="48372">
            <a:spAutoFit/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000" b="1" dirty="0">
                <a:solidFill>
                  <a:srgbClr val="953735"/>
                </a:solidFill>
                <a:latin typeface="Arial Hebrew Scholar" charset="-79"/>
                <a:ea typeface="Arial Hebrew Scholar" charset="-79"/>
                <a:cs typeface="Arial Hebrew Scholar" charset="-79"/>
              </a:rPr>
              <a:t>Cloud based analysis</a:t>
            </a:r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1" y="868166"/>
            <a:ext cx="9144000" cy="134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CFF34E0-AB1C-7E48-89E0-07B6128751A0}"/>
              </a:ext>
            </a:extLst>
          </p:cNvPr>
          <p:cNvSpPr txBox="1"/>
          <p:nvPr/>
        </p:nvSpPr>
        <p:spPr>
          <a:xfrm>
            <a:off x="584753" y="1249420"/>
            <a:ext cx="8294203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Pros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800" dirty="0"/>
              <a:t>Flexible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800" dirty="0"/>
              <a:t>Pay for what you use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800" dirty="0"/>
              <a:t>Don’t need to maintain a data </a:t>
            </a:r>
            <a:r>
              <a:rPr lang="en-US" sz="2800" dirty="0" err="1"/>
              <a:t>centre</a:t>
            </a:r>
            <a:endParaRPr lang="en-US" sz="28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Cons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800" dirty="0"/>
              <a:t>Transfer big data over internet is slow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800" dirty="0"/>
              <a:t>You pay for bandwidth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800" dirty="0"/>
              <a:t>Lower performance – disk IO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800" dirty="0"/>
              <a:t>Privacy/data concerns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800" dirty="0"/>
              <a:t>More expensive for long term projects</a:t>
            </a:r>
          </a:p>
        </p:txBody>
      </p:sp>
    </p:spTree>
    <p:extLst>
      <p:ext uri="{BB962C8B-B14F-4D97-AF65-F5344CB8AC3E}">
        <p14:creationId xmlns:p14="http://schemas.microsoft.com/office/powerpoint/2010/main" val="24168444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TextBox 1"/>
          <p:cNvSpPr txBox="1">
            <a:spLocks noChangeArrowheads="1"/>
          </p:cNvSpPr>
          <p:nvPr/>
        </p:nvSpPr>
        <p:spPr bwMode="auto">
          <a:xfrm>
            <a:off x="0" y="46183"/>
            <a:ext cx="9308636" cy="559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744" tIns="48372" rIns="96744" bIns="48372">
            <a:spAutoFit/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000" b="1" dirty="0">
                <a:solidFill>
                  <a:srgbClr val="953735"/>
                </a:solidFill>
                <a:latin typeface="Arial Hebrew Scholar" charset="-79"/>
                <a:ea typeface="Arial Hebrew Scholar" charset="-79"/>
                <a:cs typeface="Arial Hebrew Scholar" charset="-79"/>
              </a:rPr>
              <a:t>The future</a:t>
            </a:r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1" y="868166"/>
            <a:ext cx="9144000" cy="134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CFF34E0-AB1C-7E48-89E0-07B6128751A0}"/>
              </a:ext>
            </a:extLst>
          </p:cNvPr>
          <p:cNvSpPr txBox="1"/>
          <p:nvPr/>
        </p:nvSpPr>
        <p:spPr>
          <a:xfrm>
            <a:off x="584753" y="1249420"/>
            <a:ext cx="829420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NGS arrived in 2007/2008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No-one predicted NGS in 2001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How can we really predict the future?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Problems will always remain: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800" dirty="0"/>
              <a:t>Software always lags behind hardware</a:t>
            </a:r>
          </a:p>
        </p:txBody>
      </p:sp>
    </p:spTree>
    <p:extLst>
      <p:ext uri="{BB962C8B-B14F-4D97-AF65-F5344CB8AC3E}">
        <p14:creationId xmlns:p14="http://schemas.microsoft.com/office/powerpoint/2010/main" val="8989053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TextBox 1"/>
          <p:cNvSpPr txBox="1">
            <a:spLocks noChangeArrowheads="1"/>
          </p:cNvSpPr>
          <p:nvPr/>
        </p:nvSpPr>
        <p:spPr bwMode="auto">
          <a:xfrm>
            <a:off x="0" y="46183"/>
            <a:ext cx="9308636" cy="559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744" tIns="48372" rIns="96744" bIns="48372">
            <a:spAutoFit/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000" b="1" dirty="0">
                <a:solidFill>
                  <a:srgbClr val="953735"/>
                </a:solidFill>
                <a:latin typeface="Arial Hebrew Scholar" charset="-79"/>
                <a:ea typeface="Arial Hebrew Scholar" charset="-79"/>
                <a:cs typeface="Arial Hebrew Scholar" charset="-79"/>
              </a:rPr>
              <a:t>Bioinformatics and computational biology</a:t>
            </a:r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1" y="868166"/>
            <a:ext cx="9144000" cy="134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CFF34E0-AB1C-7E48-89E0-07B6128751A0}"/>
              </a:ext>
            </a:extLst>
          </p:cNvPr>
          <p:cNvSpPr txBox="1"/>
          <p:nvPr/>
        </p:nvSpPr>
        <p:spPr>
          <a:xfrm>
            <a:off x="507216" y="1408446"/>
            <a:ext cx="8294203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The term </a:t>
            </a:r>
            <a:r>
              <a:rPr lang="en-US" sz="2800" dirty="0" err="1"/>
              <a:t>bioinformatician</a:t>
            </a:r>
            <a:r>
              <a:rPr lang="en-US" sz="2800" dirty="0"/>
              <a:t> can mean many things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800" dirty="0"/>
              <a:t>Usually little biology background but quantitative skills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Computational biologist is usually someone with a biology and quantitative background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There is definitely a massive skills shortage in both</a:t>
            </a:r>
          </a:p>
        </p:txBody>
      </p:sp>
    </p:spTree>
    <p:extLst>
      <p:ext uri="{BB962C8B-B14F-4D97-AF65-F5344CB8AC3E}">
        <p14:creationId xmlns:p14="http://schemas.microsoft.com/office/powerpoint/2010/main" val="3571133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TextBox 1"/>
          <p:cNvSpPr txBox="1">
            <a:spLocks noChangeArrowheads="1"/>
          </p:cNvSpPr>
          <p:nvPr/>
        </p:nvSpPr>
        <p:spPr bwMode="auto">
          <a:xfrm>
            <a:off x="0" y="46183"/>
            <a:ext cx="9308636" cy="559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744" tIns="48372" rIns="96744" bIns="48372">
            <a:spAutoFit/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000" b="1" dirty="0">
                <a:solidFill>
                  <a:srgbClr val="953735"/>
                </a:solidFill>
                <a:latin typeface="Arial Hebrew Scholar" charset="-79"/>
                <a:ea typeface="Arial Hebrew Scholar" charset="-79"/>
                <a:cs typeface="Arial Hebrew Scholar" charset="-79"/>
              </a:rPr>
              <a:t>How to learn computational skills</a:t>
            </a:r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1" y="868166"/>
            <a:ext cx="9144000" cy="134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CFF34E0-AB1C-7E48-89E0-07B6128751A0}"/>
              </a:ext>
            </a:extLst>
          </p:cNvPr>
          <p:cNvSpPr txBox="1"/>
          <p:nvPr/>
        </p:nvSpPr>
        <p:spPr>
          <a:xfrm>
            <a:off x="507216" y="1408446"/>
            <a:ext cx="8294203" cy="4678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Introduction to Next-gen data analysis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800" dirty="0"/>
              <a:t>EBI in Cambridge - </a:t>
            </a:r>
            <a:r>
              <a:rPr lang="en-US" sz="1400" dirty="0">
                <a:hlinkClick r:id="rId3"/>
              </a:rPr>
              <a:t>https://www.ebi.ac.uk/training/online/course/functional-genomics-ii-common-technologies-and-data-analysis-methods/next-generation</a:t>
            </a:r>
            <a:endParaRPr lang="en-US" sz="1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OBDI program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800" dirty="0"/>
              <a:t>3 month short term training for a particular skill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hlinkClick r:id="rId4"/>
              </a:rPr>
              <a:t>https://www.imm.ox.ac.uk/research/units-and-centres/mrc-wimm-centre-for-computational-biology/training</a:t>
            </a:r>
            <a:r>
              <a:rPr lang="en-US" sz="2000" dirty="0"/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Undertake part of your PhD in a computational group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7834327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962027-B476-3249-970D-7D2546FB44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2357437"/>
            <a:ext cx="7772400" cy="1195388"/>
          </a:xfrm>
        </p:spPr>
        <p:txBody>
          <a:bodyPr>
            <a:normAutofit/>
          </a:bodyPr>
          <a:lstStyle/>
          <a:p>
            <a:r>
              <a:rPr lang="en-US" sz="3600" dirty="0"/>
              <a:t>NGS analysis</a:t>
            </a:r>
          </a:p>
        </p:txBody>
      </p:sp>
    </p:spTree>
    <p:extLst>
      <p:ext uri="{BB962C8B-B14F-4D97-AF65-F5344CB8AC3E}">
        <p14:creationId xmlns:p14="http://schemas.microsoft.com/office/powerpoint/2010/main" val="34255049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TextBox 1"/>
          <p:cNvSpPr txBox="1">
            <a:spLocks noChangeArrowheads="1"/>
          </p:cNvSpPr>
          <p:nvPr/>
        </p:nvSpPr>
        <p:spPr bwMode="auto">
          <a:xfrm>
            <a:off x="0" y="46183"/>
            <a:ext cx="9308636" cy="559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744" tIns="48372" rIns="96744" bIns="48372">
            <a:spAutoFit/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000" b="1" dirty="0">
                <a:solidFill>
                  <a:srgbClr val="953735"/>
                </a:solidFill>
                <a:latin typeface="Arial Hebrew Scholar" charset="-79"/>
                <a:ea typeface="Arial Hebrew Scholar" charset="-79"/>
                <a:cs typeface="Arial Hebrew Scholar" charset="-79"/>
              </a:rPr>
              <a:t>NGS data analysis</a:t>
            </a:r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1" y="868166"/>
            <a:ext cx="9144000" cy="134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B70D042-9DC6-D14A-84E4-1A716B3444E8}"/>
              </a:ext>
            </a:extLst>
          </p:cNvPr>
          <p:cNvSpPr txBox="1"/>
          <p:nvPr/>
        </p:nvSpPr>
        <p:spPr>
          <a:xfrm>
            <a:off x="3642069" y="1302854"/>
            <a:ext cx="1859864" cy="64633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effectLst>
            <a:softEdge rad="508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Raw reads from sequencer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551EBA-2009-5043-89DD-63C790CF22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993" y="1048311"/>
            <a:ext cx="1902145" cy="1426609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250F4F3-8444-0F4B-99F6-409D11827DCE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4572001" y="1949185"/>
            <a:ext cx="0" cy="621653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E31736D-1DE1-C34D-A614-FD41F421A47A}"/>
              </a:ext>
            </a:extLst>
          </p:cNvPr>
          <p:cNvSpPr txBox="1"/>
          <p:nvPr/>
        </p:nvSpPr>
        <p:spPr>
          <a:xfrm>
            <a:off x="3293621" y="2570838"/>
            <a:ext cx="2603595" cy="64633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effectLst>
            <a:softEdge rad="508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Quality assessment of reads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8D9BB9-BA79-7A41-987A-31180D303293}"/>
              </a:ext>
            </a:extLst>
          </p:cNvPr>
          <p:cNvSpPr txBox="1"/>
          <p:nvPr/>
        </p:nvSpPr>
        <p:spPr>
          <a:xfrm>
            <a:off x="3642069" y="3838822"/>
            <a:ext cx="1859864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effectLst>
            <a:softEdge rad="508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Mapping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DCA9961-FFE3-634F-B9DA-0D54E72348F5}"/>
              </a:ext>
            </a:extLst>
          </p:cNvPr>
          <p:cNvSpPr txBox="1"/>
          <p:nvPr/>
        </p:nvSpPr>
        <p:spPr>
          <a:xfrm>
            <a:off x="616014" y="4945378"/>
            <a:ext cx="1859864" cy="64633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effectLst>
            <a:softEdge rad="508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Pathway </a:t>
            </a:r>
          </a:p>
          <a:p>
            <a:pPr algn="ctr"/>
            <a:r>
              <a:rPr lang="en-US" dirty="0"/>
              <a:t>analysis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033CCC5-0902-5C44-A6FB-BFC734895CB7}"/>
              </a:ext>
            </a:extLst>
          </p:cNvPr>
          <p:cNvSpPr txBox="1"/>
          <p:nvPr/>
        </p:nvSpPr>
        <p:spPr>
          <a:xfrm>
            <a:off x="3642069" y="4945377"/>
            <a:ext cx="1859864" cy="64633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effectLst>
            <a:softEdge rad="508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Gene </a:t>
            </a:r>
          </a:p>
          <a:p>
            <a:pPr algn="ctr"/>
            <a:r>
              <a:rPr lang="en-US" dirty="0"/>
              <a:t>networks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3881B91-60D4-4F46-8E48-7C9E2FBEA122}"/>
              </a:ext>
            </a:extLst>
          </p:cNvPr>
          <p:cNvSpPr txBox="1"/>
          <p:nvPr/>
        </p:nvSpPr>
        <p:spPr>
          <a:xfrm>
            <a:off x="6617182" y="4945376"/>
            <a:ext cx="1859864" cy="64633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effectLst>
            <a:softEdge rad="508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Data storage and </a:t>
            </a:r>
            <a:r>
              <a:rPr lang="en-US" dirty="0" err="1"/>
              <a:t>visualisation</a:t>
            </a:r>
            <a:endParaRPr lang="en-US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1675296-BD78-3948-B5AF-ADA77C930825}"/>
              </a:ext>
            </a:extLst>
          </p:cNvPr>
          <p:cNvCxnSpPr>
            <a:cxnSpLocks/>
          </p:cNvCxnSpPr>
          <p:nvPr/>
        </p:nvCxnSpPr>
        <p:spPr>
          <a:xfrm>
            <a:off x="4572001" y="3217169"/>
            <a:ext cx="0" cy="621653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573B318-A02D-FA4F-A46A-8FF168220C0A}"/>
              </a:ext>
            </a:extLst>
          </p:cNvPr>
          <p:cNvCxnSpPr>
            <a:cxnSpLocks/>
          </p:cNvCxnSpPr>
          <p:nvPr/>
        </p:nvCxnSpPr>
        <p:spPr>
          <a:xfrm>
            <a:off x="4572001" y="4208154"/>
            <a:ext cx="0" cy="621653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106C389-EEF8-AC40-9C8A-6AE96DD8F035}"/>
              </a:ext>
            </a:extLst>
          </p:cNvPr>
          <p:cNvCxnSpPr>
            <a:cxnSpLocks/>
          </p:cNvCxnSpPr>
          <p:nvPr/>
        </p:nvCxnSpPr>
        <p:spPr>
          <a:xfrm>
            <a:off x="4572001" y="4208154"/>
            <a:ext cx="2975113" cy="621653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E2FDC86-AE8E-374B-94A5-80C1955D8B55}"/>
              </a:ext>
            </a:extLst>
          </p:cNvPr>
          <p:cNvCxnSpPr>
            <a:cxnSpLocks/>
            <a:stCxn id="11" idx="2"/>
          </p:cNvCxnSpPr>
          <p:nvPr/>
        </p:nvCxnSpPr>
        <p:spPr>
          <a:xfrm flipH="1">
            <a:off x="1469746" y="4208154"/>
            <a:ext cx="3102255" cy="621653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314" name="Picture 2" descr="Image result for fastqc">
            <a:extLst>
              <a:ext uri="{FF2B5EF4-FFF2-40B4-BE49-F238E27FC236}">
                <a16:creationId xmlns:a16="http://schemas.microsoft.com/office/drawing/2014/main" id="{ABA0A8B4-3C97-0E46-AB57-87AC14C093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5927" y="2162805"/>
            <a:ext cx="1951242" cy="1462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 descr="Image result for mapping quality">
            <a:extLst>
              <a:ext uri="{FF2B5EF4-FFF2-40B4-BE49-F238E27FC236}">
                <a16:creationId xmlns:a16="http://schemas.microsoft.com/office/drawing/2014/main" id="{DBF2F540-BA27-A44E-AE1D-4997942D17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014" y="2986116"/>
            <a:ext cx="2231060" cy="1351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0" name="Picture 8" descr="Image result for pathway analysis">
            <a:extLst>
              <a:ext uri="{FF2B5EF4-FFF2-40B4-BE49-F238E27FC236}">
                <a16:creationId xmlns:a16="http://schemas.microsoft.com/office/drawing/2014/main" id="{7D12961B-812C-6B49-B3CE-276D153A9C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69" y="5723508"/>
            <a:ext cx="2950704" cy="981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2" name="Picture 10" descr="Image result for gene networks">
            <a:extLst>
              <a:ext uri="{FF2B5EF4-FFF2-40B4-BE49-F238E27FC236}">
                <a16:creationId xmlns:a16="http://schemas.microsoft.com/office/drawing/2014/main" id="{266647B1-A201-DC46-9DD9-1E11DB80D9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5899" y="5723508"/>
            <a:ext cx="2192203" cy="1143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4" name="Picture 12" descr="Image result for IGV">
            <a:extLst>
              <a:ext uri="{FF2B5EF4-FFF2-40B4-BE49-F238E27FC236}">
                <a16:creationId xmlns:a16="http://schemas.microsoft.com/office/drawing/2014/main" id="{69DBEF87-0F58-264F-A541-AEA4191957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0557" y="5696716"/>
            <a:ext cx="1775105" cy="1161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07367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TextBox 1"/>
          <p:cNvSpPr txBox="1">
            <a:spLocks noChangeArrowheads="1"/>
          </p:cNvSpPr>
          <p:nvPr/>
        </p:nvSpPr>
        <p:spPr bwMode="auto">
          <a:xfrm>
            <a:off x="0" y="46183"/>
            <a:ext cx="9308636" cy="559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744" tIns="48372" rIns="96744" bIns="48372">
            <a:spAutoFit/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000" b="1" dirty="0">
                <a:solidFill>
                  <a:srgbClr val="953735"/>
                </a:solidFill>
                <a:latin typeface="Arial Hebrew Scholar" charset="-79"/>
                <a:ea typeface="Arial Hebrew Scholar" charset="-79"/>
                <a:cs typeface="Arial Hebrew Scholar" charset="-79"/>
              </a:rPr>
              <a:t>Quality control of reads</a:t>
            </a:r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1" y="868166"/>
            <a:ext cx="9144000" cy="134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CFF34E0-AB1C-7E48-89E0-07B6128751A0}"/>
              </a:ext>
            </a:extLst>
          </p:cNvPr>
          <p:cNvSpPr txBox="1"/>
          <p:nvPr/>
        </p:nvSpPr>
        <p:spPr>
          <a:xfrm>
            <a:off x="507216" y="1289176"/>
            <a:ext cx="8294203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Sequencing output: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800" dirty="0"/>
              <a:t>Reads + quality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Flat files – are very large – inefficient but it’s the standard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Question: is the quality of my sequencing data good?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pic>
        <p:nvPicPr>
          <p:cNvPr id="15362" name="Picture 2" descr="Image result for fastq file">
            <a:extLst>
              <a:ext uri="{FF2B5EF4-FFF2-40B4-BE49-F238E27FC236}">
                <a16:creationId xmlns:a16="http://schemas.microsoft.com/office/drawing/2014/main" id="{76BC49B9-AFED-FE4F-8431-57DEAFC832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751" y="2307811"/>
            <a:ext cx="6794500" cy="176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1441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TextBox 1"/>
          <p:cNvSpPr txBox="1">
            <a:spLocks noChangeArrowheads="1"/>
          </p:cNvSpPr>
          <p:nvPr/>
        </p:nvSpPr>
        <p:spPr bwMode="auto">
          <a:xfrm>
            <a:off x="0" y="46183"/>
            <a:ext cx="9308636" cy="559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744" tIns="48372" rIns="96744" bIns="48372">
            <a:spAutoFit/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000" b="1" dirty="0">
                <a:solidFill>
                  <a:srgbClr val="953735"/>
                </a:solidFill>
                <a:latin typeface="Arial Hebrew Scholar" charset="-79"/>
                <a:ea typeface="Arial Hebrew Scholar" charset="-79"/>
                <a:cs typeface="Arial Hebrew Scholar" charset="-79"/>
              </a:rPr>
              <a:t>Quality control of reads</a:t>
            </a:r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1" y="868166"/>
            <a:ext cx="9144000" cy="134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CFF34E0-AB1C-7E48-89E0-07B6128751A0}"/>
              </a:ext>
            </a:extLst>
          </p:cNvPr>
          <p:cNvSpPr txBox="1"/>
          <p:nvPr/>
        </p:nvSpPr>
        <p:spPr>
          <a:xfrm>
            <a:off x="507216" y="1289176"/>
            <a:ext cx="8294203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 err="1"/>
              <a:t>Fastqc</a:t>
            </a:r>
            <a:r>
              <a:rPr lang="en-US" sz="2800" dirty="0"/>
              <a:t> – </a:t>
            </a:r>
            <a:r>
              <a:rPr lang="en-US" sz="2800" dirty="0" err="1"/>
              <a:t>babraham</a:t>
            </a:r>
            <a:r>
              <a:rPr lang="en-US" sz="2800" dirty="0"/>
              <a:t> institute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hlinkClick r:id="rId3"/>
              </a:rPr>
              <a:t>https://www.bioinformatics.babraham.ac.uk/projects/fastqc/</a:t>
            </a:r>
            <a:r>
              <a:rPr lang="en-US" sz="2000" dirty="0"/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pic>
        <p:nvPicPr>
          <p:cNvPr id="16386" name="Picture 2" descr="Image result for fastqc">
            <a:extLst>
              <a:ext uri="{FF2B5EF4-FFF2-40B4-BE49-F238E27FC236}">
                <a16:creationId xmlns:a16="http://schemas.microsoft.com/office/drawing/2014/main" id="{52ECE57F-BE56-1045-8387-DE513A1629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704" y="2757220"/>
            <a:ext cx="3782941" cy="2835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 descr="Image result for fastqc">
            <a:extLst>
              <a:ext uri="{FF2B5EF4-FFF2-40B4-BE49-F238E27FC236}">
                <a16:creationId xmlns:a16="http://schemas.microsoft.com/office/drawing/2014/main" id="{2129BA30-3336-F448-A757-7916FE8A87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2553" y="2757219"/>
            <a:ext cx="3606121" cy="2702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8066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TextBox 1"/>
          <p:cNvSpPr txBox="1">
            <a:spLocks noChangeArrowheads="1"/>
          </p:cNvSpPr>
          <p:nvPr/>
        </p:nvSpPr>
        <p:spPr bwMode="auto">
          <a:xfrm>
            <a:off x="0" y="46183"/>
            <a:ext cx="9308636" cy="559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744" tIns="48372" rIns="96744" bIns="48372">
            <a:spAutoFit/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000" b="1" dirty="0">
                <a:solidFill>
                  <a:srgbClr val="953735"/>
                </a:solidFill>
                <a:latin typeface="Arial Hebrew Scholar" charset="-79"/>
                <a:ea typeface="Arial Hebrew Scholar" charset="-79"/>
                <a:cs typeface="Arial Hebrew Scholar" charset="-79"/>
              </a:rPr>
              <a:t>Tools to deal with read QC</a:t>
            </a:r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1" y="868166"/>
            <a:ext cx="9144000" cy="134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CFF34E0-AB1C-7E48-89E0-07B6128751A0}"/>
              </a:ext>
            </a:extLst>
          </p:cNvPr>
          <p:cNvSpPr txBox="1"/>
          <p:nvPr/>
        </p:nvSpPr>
        <p:spPr>
          <a:xfrm>
            <a:off x="507216" y="1289176"/>
            <a:ext cx="8294203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 err="1"/>
              <a:t>Fastx</a:t>
            </a:r>
            <a:r>
              <a:rPr lang="en-US" sz="2800" dirty="0"/>
              <a:t>-toolkit to optimize different datasets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 err="1"/>
              <a:t>Fastq</a:t>
            </a:r>
            <a:r>
              <a:rPr lang="en-US" sz="2800" dirty="0"/>
              <a:t>-screen – check that all of your data is not contaminated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Trimming to improve quality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800" dirty="0" err="1"/>
              <a:t>Trimmomatic</a:t>
            </a:r>
            <a:endParaRPr lang="en-US" sz="28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800" dirty="0" err="1"/>
              <a:t>Cutadapt</a:t>
            </a:r>
            <a:endParaRPr lang="en-US" sz="28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800" dirty="0"/>
              <a:t>There are many many more!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But beware of removing too many reads or trimming too much</a:t>
            </a:r>
          </a:p>
        </p:txBody>
      </p:sp>
    </p:spTree>
    <p:extLst>
      <p:ext uri="{BB962C8B-B14F-4D97-AF65-F5344CB8AC3E}">
        <p14:creationId xmlns:p14="http://schemas.microsoft.com/office/powerpoint/2010/main" val="34693491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TextBox 1"/>
          <p:cNvSpPr txBox="1">
            <a:spLocks noChangeArrowheads="1"/>
          </p:cNvSpPr>
          <p:nvPr/>
        </p:nvSpPr>
        <p:spPr bwMode="auto">
          <a:xfrm>
            <a:off x="0" y="46183"/>
            <a:ext cx="9308636" cy="559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744" tIns="48372" rIns="96744" bIns="48372">
            <a:spAutoFit/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000" b="1" dirty="0">
                <a:solidFill>
                  <a:srgbClr val="953735"/>
                </a:solidFill>
                <a:latin typeface="Arial Hebrew Scholar" charset="-79"/>
                <a:ea typeface="Arial Hebrew Scholar" charset="-79"/>
                <a:cs typeface="Arial Hebrew Scholar" charset="-79"/>
              </a:rPr>
              <a:t>Introduction</a:t>
            </a:r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1" y="868166"/>
            <a:ext cx="9144000" cy="134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7B3C902E-6A35-C74D-A7FB-32FD50C158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762" y="1144229"/>
            <a:ext cx="3267767" cy="9798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60C8EC0-24B2-FB4A-96D5-4F1CCE71EF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674" y="2607690"/>
            <a:ext cx="2949890" cy="95770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0B2D18E-841D-8744-98AC-766D758ECA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0198" y="4114694"/>
            <a:ext cx="2304885" cy="139253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222FE9F-DA4C-C942-B691-F1F9934C02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674" y="5821343"/>
            <a:ext cx="2949890" cy="95770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E7FC182-8F90-2744-9308-4260B820D1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45436" y="4114693"/>
            <a:ext cx="1392535" cy="139253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E3AB8FA-ABA6-D442-BCA4-FD66E50E8318}"/>
              </a:ext>
            </a:extLst>
          </p:cNvPr>
          <p:cNvSpPr/>
          <p:nvPr/>
        </p:nvSpPr>
        <p:spPr>
          <a:xfrm>
            <a:off x="4337971" y="1669724"/>
            <a:ext cx="529545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/>
              <a:t>PhD </a:t>
            </a:r>
          </a:p>
          <a:p>
            <a:pPr algn="ctr"/>
            <a:r>
              <a:rPr lang="en-US" sz="2000" dirty="0"/>
              <a:t>Prof </a:t>
            </a:r>
            <a:r>
              <a:rPr lang="en-US" sz="2000" dirty="0" err="1"/>
              <a:t>Fionula</a:t>
            </a:r>
            <a:r>
              <a:rPr lang="en-US" sz="2000" dirty="0"/>
              <a:t> Brennan</a:t>
            </a:r>
          </a:p>
          <a:p>
            <a:pPr algn="ctr"/>
            <a:r>
              <a:rPr lang="en-US" sz="20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Tregs</a:t>
            </a:r>
            <a:r>
              <a:rPr lang="en-US" sz="2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in Rheumatoid Arthritis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C47422B-9C8B-2440-954D-7BC74E07E468}"/>
              </a:ext>
            </a:extLst>
          </p:cNvPr>
          <p:cNvSpPr/>
          <p:nvPr/>
        </p:nvSpPr>
        <p:spPr>
          <a:xfrm>
            <a:off x="4337971" y="3115025"/>
            <a:ext cx="5295456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/>
              <a:t>Postdoctoral scientist</a:t>
            </a:r>
          </a:p>
          <a:p>
            <a:pPr algn="ctr"/>
            <a:r>
              <a:rPr lang="en-US" sz="2000" dirty="0"/>
              <a:t>Prof Sir Marc </a:t>
            </a:r>
            <a:r>
              <a:rPr lang="en-US" sz="2000" dirty="0" err="1"/>
              <a:t>Feldmann</a:t>
            </a:r>
            <a:endParaRPr lang="en-US" sz="2000" dirty="0"/>
          </a:p>
          <a:p>
            <a:pPr algn="ctr"/>
            <a:r>
              <a:rPr lang="en-US" sz="2000" dirty="0"/>
              <a:t>Prof Udo </a:t>
            </a:r>
            <a:r>
              <a:rPr lang="en-US" sz="2000" dirty="0" err="1"/>
              <a:t>Oppermann</a:t>
            </a:r>
            <a:endParaRPr lang="en-US" sz="2000" dirty="0"/>
          </a:p>
          <a:p>
            <a:pPr algn="ctr"/>
            <a:r>
              <a:rPr lang="en-US" sz="2000" dirty="0">
                <a:solidFill>
                  <a:srgbClr val="558ED5"/>
                </a:solidFill>
              </a:rPr>
              <a:t>Epigenetics of T cells</a:t>
            </a:r>
          </a:p>
          <a:p>
            <a:pPr algn="ctr"/>
            <a:endParaRPr lang="en-US" sz="2000" b="1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1840779-90DB-DF4F-A95C-D9F77D71E91D}"/>
              </a:ext>
            </a:extLst>
          </p:cNvPr>
          <p:cNvCxnSpPr>
            <a:cxnSpLocks/>
          </p:cNvCxnSpPr>
          <p:nvPr/>
        </p:nvCxnSpPr>
        <p:spPr>
          <a:xfrm>
            <a:off x="4613524" y="1744205"/>
            <a:ext cx="1" cy="4555989"/>
          </a:xfrm>
          <a:prstGeom prst="straightConnector1">
            <a:avLst/>
          </a:prstGeom>
          <a:ln w="28575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48AAC0F8-5B04-7448-9B00-CB9A66BF8813}"/>
              </a:ext>
            </a:extLst>
          </p:cNvPr>
          <p:cNvSpPr/>
          <p:nvPr/>
        </p:nvSpPr>
        <p:spPr>
          <a:xfrm>
            <a:off x="4337971" y="4611721"/>
            <a:ext cx="5295456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/>
              <a:t>MRC Career development fellowship</a:t>
            </a:r>
          </a:p>
          <a:p>
            <a:pPr algn="ctr"/>
            <a:r>
              <a:rPr lang="en-US" sz="2000" dirty="0"/>
              <a:t>Prof Chris Ponting</a:t>
            </a:r>
          </a:p>
          <a:p>
            <a:pPr algn="ctr"/>
            <a:r>
              <a:rPr lang="en-US" sz="2000" dirty="0" err="1"/>
              <a:t>Dr</a:t>
            </a:r>
            <a:r>
              <a:rPr lang="en-US" sz="2000" dirty="0"/>
              <a:t> David Sims</a:t>
            </a:r>
          </a:p>
          <a:p>
            <a:pPr algn="ctr"/>
            <a:r>
              <a:rPr lang="en-US" sz="2000" dirty="0">
                <a:solidFill>
                  <a:srgbClr val="558ED5"/>
                </a:solidFill>
              </a:rPr>
              <a:t>Systems biology</a:t>
            </a:r>
          </a:p>
          <a:p>
            <a:pPr algn="ctr"/>
            <a:endParaRPr lang="en-US" sz="2000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03FD2D9-1436-E44D-A5B3-87085BD7EE84}"/>
              </a:ext>
            </a:extLst>
          </p:cNvPr>
          <p:cNvSpPr/>
          <p:nvPr/>
        </p:nvSpPr>
        <p:spPr>
          <a:xfrm>
            <a:off x="4946391" y="5989834"/>
            <a:ext cx="407861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b="1" dirty="0"/>
              <a:t>MRC Career development fellowship</a:t>
            </a:r>
          </a:p>
          <a:p>
            <a:pPr algn="ctr"/>
            <a:r>
              <a:rPr lang="en-US" sz="2000" b="1" dirty="0"/>
              <a:t>PI position</a:t>
            </a:r>
          </a:p>
        </p:txBody>
      </p:sp>
    </p:spTree>
    <p:extLst>
      <p:ext uri="{BB962C8B-B14F-4D97-AF65-F5344CB8AC3E}">
        <p14:creationId xmlns:p14="http://schemas.microsoft.com/office/powerpoint/2010/main" val="26335544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TextBox 1"/>
          <p:cNvSpPr txBox="1">
            <a:spLocks noChangeArrowheads="1"/>
          </p:cNvSpPr>
          <p:nvPr/>
        </p:nvSpPr>
        <p:spPr bwMode="auto">
          <a:xfrm>
            <a:off x="0" y="46183"/>
            <a:ext cx="9308636" cy="559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744" tIns="48372" rIns="96744" bIns="48372">
            <a:spAutoFit/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000" b="1" dirty="0">
                <a:solidFill>
                  <a:srgbClr val="953735"/>
                </a:solidFill>
                <a:latin typeface="Arial Hebrew Scholar" charset="-79"/>
                <a:ea typeface="Arial Hebrew Scholar" charset="-79"/>
                <a:cs typeface="Arial Hebrew Scholar" charset="-79"/>
              </a:rPr>
              <a:t>Mapping reads to genome/transcriptome</a:t>
            </a:r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1" y="868166"/>
            <a:ext cx="9144000" cy="134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CFF34E0-AB1C-7E48-89E0-07B6128751A0}"/>
              </a:ext>
            </a:extLst>
          </p:cNvPr>
          <p:cNvSpPr txBox="1"/>
          <p:nvPr/>
        </p:nvSpPr>
        <p:spPr>
          <a:xfrm>
            <a:off x="507216" y="1289176"/>
            <a:ext cx="829420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Mapping data is very important to get correct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Many different mappers – make sure you use the latest software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Always treat your </a:t>
            </a:r>
            <a:r>
              <a:rPr lang="en-US" sz="2800"/>
              <a:t>samples consistently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2527993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TextBox 1"/>
          <p:cNvSpPr txBox="1">
            <a:spLocks noChangeArrowheads="1"/>
          </p:cNvSpPr>
          <p:nvPr/>
        </p:nvSpPr>
        <p:spPr bwMode="auto">
          <a:xfrm>
            <a:off x="0" y="46183"/>
            <a:ext cx="9308636" cy="559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744" tIns="48372" rIns="96744" bIns="48372">
            <a:spAutoFit/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000" b="1" dirty="0">
                <a:solidFill>
                  <a:srgbClr val="953735"/>
                </a:solidFill>
                <a:latin typeface="Arial Hebrew Scholar" charset="-79"/>
                <a:ea typeface="Arial Hebrew Scholar" charset="-79"/>
                <a:cs typeface="Arial Hebrew Scholar" charset="-79"/>
              </a:rPr>
              <a:t>Mapping reads to genome/transcriptome</a:t>
            </a:r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1" y="868166"/>
            <a:ext cx="9144000" cy="134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CFF34E0-AB1C-7E48-89E0-07B6128751A0}"/>
              </a:ext>
            </a:extLst>
          </p:cNvPr>
          <p:cNvSpPr txBox="1"/>
          <p:nvPr/>
        </p:nvSpPr>
        <p:spPr>
          <a:xfrm>
            <a:off x="507216" y="1289176"/>
            <a:ext cx="829420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Main issues: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800" dirty="0"/>
              <a:t>Number of mismatches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800" dirty="0"/>
              <a:t>Number of multi-hits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800" dirty="0"/>
              <a:t>Mates expected distance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800" dirty="0"/>
              <a:t>Exon junction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FB35228-3285-5A4E-82C3-F2464C11F0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5583" y="3679410"/>
            <a:ext cx="4037495" cy="2901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0003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TextBox 1"/>
          <p:cNvSpPr txBox="1">
            <a:spLocks noChangeArrowheads="1"/>
          </p:cNvSpPr>
          <p:nvPr/>
        </p:nvSpPr>
        <p:spPr bwMode="auto">
          <a:xfrm>
            <a:off x="0" y="46183"/>
            <a:ext cx="9308636" cy="559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744" tIns="48372" rIns="96744" bIns="48372">
            <a:spAutoFit/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000" b="1" dirty="0">
                <a:solidFill>
                  <a:srgbClr val="953735"/>
                </a:solidFill>
                <a:latin typeface="Arial Hebrew Scholar" charset="-79"/>
                <a:ea typeface="Arial Hebrew Scholar" charset="-79"/>
                <a:cs typeface="Arial Hebrew Scholar" charset="-79"/>
              </a:rPr>
              <a:t>GTF file for mapping</a:t>
            </a:r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1" y="868166"/>
            <a:ext cx="9144000" cy="134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CFF34E0-AB1C-7E48-89E0-07B6128751A0}"/>
              </a:ext>
            </a:extLst>
          </p:cNvPr>
          <p:cNvSpPr txBox="1"/>
          <p:nvPr/>
        </p:nvSpPr>
        <p:spPr>
          <a:xfrm>
            <a:off x="255425" y="1144229"/>
            <a:ext cx="82942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File format for reference sequence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EFD897-487F-5743-B702-6749F3ACCF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88793"/>
            <a:ext cx="9144000" cy="280333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2926FD0-1850-CE4A-A4FF-934263E237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568" y="5051484"/>
            <a:ext cx="7683500" cy="14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0053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TextBox 1"/>
          <p:cNvSpPr txBox="1">
            <a:spLocks noChangeArrowheads="1"/>
          </p:cNvSpPr>
          <p:nvPr/>
        </p:nvSpPr>
        <p:spPr bwMode="auto">
          <a:xfrm>
            <a:off x="0" y="46183"/>
            <a:ext cx="9308636" cy="559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744" tIns="48372" rIns="96744" bIns="48372">
            <a:spAutoFit/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000" b="1" dirty="0">
                <a:solidFill>
                  <a:srgbClr val="953735"/>
                </a:solidFill>
                <a:latin typeface="Arial Hebrew Scholar" charset="-79"/>
                <a:ea typeface="Arial Hebrew Scholar" charset="-79"/>
                <a:cs typeface="Arial Hebrew Scholar" charset="-79"/>
              </a:rPr>
              <a:t>Mapping reads to genome</a:t>
            </a:r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1" y="868166"/>
            <a:ext cx="9144000" cy="134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9DDA0D73-A7D0-9C4D-B65E-F9B8149D5D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011" y="1300730"/>
            <a:ext cx="4454674" cy="156173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30972B4-D77C-774B-AE89-0B47761CD5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017" y="3643774"/>
            <a:ext cx="4558748" cy="15999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D2E6767-E56B-BA4A-96DF-F60CBAB200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1" y="1386399"/>
            <a:ext cx="4293703" cy="1390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993B447-1E9B-8B45-BF49-7F3849A1C8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64764" y="3557225"/>
            <a:ext cx="4081671" cy="206734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1E27B3A-7E27-2547-912C-55527B92047E}"/>
              </a:ext>
            </a:extLst>
          </p:cNvPr>
          <p:cNvSpPr txBox="1"/>
          <p:nvPr/>
        </p:nvSpPr>
        <p:spPr>
          <a:xfrm>
            <a:off x="424899" y="5700014"/>
            <a:ext cx="8294203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Which one to use???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Depends on application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5087749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TextBox 1"/>
          <p:cNvSpPr txBox="1">
            <a:spLocks noChangeArrowheads="1"/>
          </p:cNvSpPr>
          <p:nvPr/>
        </p:nvSpPr>
        <p:spPr bwMode="auto">
          <a:xfrm>
            <a:off x="0" y="46183"/>
            <a:ext cx="9308636" cy="559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744" tIns="48372" rIns="96744" bIns="48372">
            <a:spAutoFit/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000" b="1" dirty="0">
                <a:solidFill>
                  <a:srgbClr val="953735"/>
                </a:solidFill>
                <a:latin typeface="Arial Hebrew Scholar" charset="-79"/>
                <a:ea typeface="Arial Hebrew Scholar" charset="-79"/>
                <a:cs typeface="Arial Hebrew Scholar" charset="-79"/>
              </a:rPr>
              <a:t>Mapping reads to transcriptome</a:t>
            </a:r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1" y="868166"/>
            <a:ext cx="9144000" cy="134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1E27B3A-7E27-2547-912C-55527B92047E}"/>
              </a:ext>
            </a:extLst>
          </p:cNvPr>
          <p:cNvSpPr txBox="1"/>
          <p:nvPr/>
        </p:nvSpPr>
        <p:spPr>
          <a:xfrm>
            <a:off x="292378" y="5596116"/>
            <a:ext cx="8294203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Which one to use???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Depends on application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Don’t use </a:t>
            </a:r>
            <a:r>
              <a:rPr lang="en-US" sz="2400" dirty="0" err="1"/>
              <a:t>tophat</a:t>
            </a:r>
            <a:r>
              <a:rPr lang="en-US" sz="2400" dirty="0"/>
              <a:t> or </a:t>
            </a:r>
            <a:r>
              <a:rPr lang="en-US" sz="2400" dirty="0" err="1"/>
              <a:t>hisat</a:t>
            </a:r>
            <a:r>
              <a:rPr lang="en-US" sz="2400" dirty="0"/>
              <a:t> – use Tophat2 and hisat2</a:t>
            </a:r>
            <a:endParaRPr lang="en-US" sz="28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BB7FF1B-1AD5-F14B-80E0-1FFC7FDCC2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5811" y="2968240"/>
            <a:ext cx="4293704" cy="16397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F14E3BB-B428-4D43-A28E-336DDC9747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1514" y="1372314"/>
            <a:ext cx="4293704" cy="15544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017265C-29F1-FD41-B72A-E51FA95590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028" y="1372314"/>
            <a:ext cx="4481783" cy="139739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456845F-650D-C943-93B9-2A580A124A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4028" y="2841395"/>
            <a:ext cx="3822976" cy="1893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512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TextBox 1"/>
          <p:cNvSpPr txBox="1">
            <a:spLocks noChangeArrowheads="1"/>
          </p:cNvSpPr>
          <p:nvPr/>
        </p:nvSpPr>
        <p:spPr bwMode="auto">
          <a:xfrm>
            <a:off x="0" y="46183"/>
            <a:ext cx="9308636" cy="559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744" tIns="48372" rIns="96744" bIns="48372">
            <a:spAutoFit/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000" b="1" dirty="0">
                <a:solidFill>
                  <a:srgbClr val="953735"/>
                </a:solidFill>
                <a:latin typeface="Arial Hebrew Scholar" charset="-79"/>
                <a:ea typeface="Arial Hebrew Scholar" charset="-79"/>
                <a:cs typeface="Arial Hebrew Scholar" charset="-79"/>
              </a:rPr>
              <a:t>SAM/BAM format</a:t>
            </a:r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1" y="868166"/>
            <a:ext cx="9144000" cy="134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1E27B3A-7E27-2547-912C-55527B92047E}"/>
              </a:ext>
            </a:extLst>
          </p:cNvPr>
          <p:cNvSpPr txBox="1"/>
          <p:nvPr/>
        </p:nvSpPr>
        <p:spPr>
          <a:xfrm>
            <a:off x="265873" y="1144229"/>
            <a:ext cx="829420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Standard mapping output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800" dirty="0"/>
              <a:t>Sequence alignment map (SAM)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800" dirty="0"/>
              <a:t>Tab delimited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800" dirty="0"/>
              <a:t>11 mandatory fields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5BABD0-88F7-AD4D-8B58-809B99DB86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4318" y="2383010"/>
            <a:ext cx="4386865" cy="1679460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F401C6B-46A1-BD4E-BD51-449B539F7D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070" y="4198892"/>
            <a:ext cx="7460974" cy="1797297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74B167F-53E0-EB45-A066-FBD3D2D5DDCB}"/>
              </a:ext>
            </a:extLst>
          </p:cNvPr>
          <p:cNvSpPr txBox="1"/>
          <p:nvPr/>
        </p:nvSpPr>
        <p:spPr>
          <a:xfrm>
            <a:off x="0" y="3394835"/>
            <a:ext cx="1859864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effectLst>
            <a:softEdge rad="508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1. Read name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D5813EB-3021-A64B-82BE-AFB96F64582A}"/>
              </a:ext>
            </a:extLst>
          </p:cNvPr>
          <p:cNvSpPr txBox="1"/>
          <p:nvPr/>
        </p:nvSpPr>
        <p:spPr>
          <a:xfrm>
            <a:off x="265873" y="6090161"/>
            <a:ext cx="987286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effectLst>
            <a:softEdge rad="508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2. Flag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D5C3834-C14B-D941-AFC1-8929AD9822F7}"/>
              </a:ext>
            </a:extLst>
          </p:cNvPr>
          <p:cNvSpPr txBox="1"/>
          <p:nvPr/>
        </p:nvSpPr>
        <p:spPr>
          <a:xfrm>
            <a:off x="759516" y="6459493"/>
            <a:ext cx="1836459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effectLst>
            <a:softEdge rad="508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3. Reference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B2AFB84-D98C-5049-8D03-B47E87CC1368}"/>
              </a:ext>
            </a:extLst>
          </p:cNvPr>
          <p:cNvSpPr txBox="1"/>
          <p:nvPr/>
        </p:nvSpPr>
        <p:spPr>
          <a:xfrm>
            <a:off x="1859864" y="6074499"/>
            <a:ext cx="1836459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effectLst>
            <a:softEdge rad="508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4. Position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7718C57-C6DB-5B41-B2DB-127AF70D4F21}"/>
              </a:ext>
            </a:extLst>
          </p:cNvPr>
          <p:cNvSpPr txBox="1"/>
          <p:nvPr/>
        </p:nvSpPr>
        <p:spPr>
          <a:xfrm>
            <a:off x="2837827" y="6459493"/>
            <a:ext cx="1836459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effectLst>
            <a:softEdge rad="508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5. Quality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2D5840E-50BE-3746-BB02-E20AAAE2DE0D}"/>
              </a:ext>
            </a:extLst>
          </p:cNvPr>
          <p:cNvSpPr txBox="1"/>
          <p:nvPr/>
        </p:nvSpPr>
        <p:spPr>
          <a:xfrm>
            <a:off x="3994496" y="6082330"/>
            <a:ext cx="1836459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effectLst>
            <a:softEdge rad="508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6. Cigar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55DB2D0-60AA-E64C-8170-5835BDF16F09}"/>
              </a:ext>
            </a:extLst>
          </p:cNvPr>
          <p:cNvSpPr txBox="1"/>
          <p:nvPr/>
        </p:nvSpPr>
        <p:spPr>
          <a:xfrm>
            <a:off x="4912725" y="6468189"/>
            <a:ext cx="2180916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effectLst>
            <a:softEdge rad="508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7. Ref name of mate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3032022-7B32-0F40-8D48-71F78081ADF6}"/>
              </a:ext>
            </a:extLst>
          </p:cNvPr>
          <p:cNvSpPr txBox="1"/>
          <p:nvPr/>
        </p:nvSpPr>
        <p:spPr>
          <a:xfrm>
            <a:off x="5994847" y="6090161"/>
            <a:ext cx="2180916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effectLst>
            <a:softEdge rad="508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8. </a:t>
            </a:r>
            <a:r>
              <a:rPr lang="en-US" dirty="0" err="1"/>
              <a:t>Pos</a:t>
            </a:r>
            <a:r>
              <a:rPr lang="en-US" dirty="0"/>
              <a:t> of mate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03D134B-3E95-1F40-A063-EA22565DC72E}"/>
              </a:ext>
            </a:extLst>
          </p:cNvPr>
          <p:cNvSpPr txBox="1"/>
          <p:nvPr/>
        </p:nvSpPr>
        <p:spPr>
          <a:xfrm>
            <a:off x="8098973" y="5571185"/>
            <a:ext cx="867001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effectLst>
            <a:softEdge rad="508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10. </a:t>
            </a:r>
            <a:r>
              <a:rPr lang="en-US" dirty="0" err="1"/>
              <a:t>Seq</a:t>
            </a:r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BF53450-8259-6348-A309-672CF3146C1D}"/>
              </a:ext>
            </a:extLst>
          </p:cNvPr>
          <p:cNvSpPr txBox="1"/>
          <p:nvPr/>
        </p:nvSpPr>
        <p:spPr>
          <a:xfrm>
            <a:off x="7188123" y="6459493"/>
            <a:ext cx="1955878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effectLst>
            <a:softEdge rad="508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9. Template </a:t>
            </a:r>
            <a:r>
              <a:rPr lang="en-US" dirty="0" err="1"/>
              <a:t>len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93403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TextBox 1"/>
          <p:cNvSpPr txBox="1">
            <a:spLocks noChangeArrowheads="1"/>
          </p:cNvSpPr>
          <p:nvPr/>
        </p:nvSpPr>
        <p:spPr bwMode="auto">
          <a:xfrm>
            <a:off x="0" y="46183"/>
            <a:ext cx="9308636" cy="559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744" tIns="48372" rIns="96744" bIns="48372">
            <a:spAutoFit/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000" b="1" dirty="0">
                <a:solidFill>
                  <a:srgbClr val="953735"/>
                </a:solidFill>
                <a:latin typeface="Arial Hebrew Scholar" charset="-79"/>
                <a:ea typeface="Arial Hebrew Scholar" charset="-79"/>
                <a:cs typeface="Arial Hebrew Scholar" charset="-79"/>
              </a:rPr>
              <a:t>SAM/BAM format</a:t>
            </a:r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1" y="868166"/>
            <a:ext cx="9144000" cy="134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1E27B3A-7E27-2547-912C-55527B92047E}"/>
              </a:ext>
            </a:extLst>
          </p:cNvPr>
          <p:cNvSpPr txBox="1"/>
          <p:nvPr/>
        </p:nvSpPr>
        <p:spPr>
          <a:xfrm>
            <a:off x="292378" y="2643083"/>
            <a:ext cx="82942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FLAG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F2FB7DE-11DA-3B43-8DE0-5139C72167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378" y="3228749"/>
            <a:ext cx="4478405" cy="1680090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60A614B-5BF8-3946-8181-38B5D7D9C3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3860" y="5033732"/>
            <a:ext cx="4862721" cy="182426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A81A30F-EFFB-A141-B72E-CA5D03D0F8F2}"/>
              </a:ext>
            </a:extLst>
          </p:cNvPr>
          <p:cNvSpPr txBox="1"/>
          <p:nvPr/>
        </p:nvSpPr>
        <p:spPr>
          <a:xfrm>
            <a:off x="6474517" y="4385619"/>
            <a:ext cx="82942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CIGAR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F76751B-7DE1-8B49-80CB-5261812C0F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9024" y="1112375"/>
            <a:ext cx="6314976" cy="1521234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391888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TextBox 1"/>
          <p:cNvSpPr txBox="1">
            <a:spLocks noChangeArrowheads="1"/>
          </p:cNvSpPr>
          <p:nvPr/>
        </p:nvSpPr>
        <p:spPr bwMode="auto">
          <a:xfrm>
            <a:off x="0" y="46183"/>
            <a:ext cx="9308636" cy="559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744" tIns="48372" rIns="96744" bIns="48372">
            <a:spAutoFit/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000" b="1" dirty="0">
                <a:solidFill>
                  <a:srgbClr val="953735"/>
                </a:solidFill>
                <a:latin typeface="Arial Hebrew Scholar" charset="-79"/>
                <a:ea typeface="Arial Hebrew Scholar" charset="-79"/>
                <a:cs typeface="Arial Hebrew Scholar" charset="-79"/>
              </a:rPr>
              <a:t>SAM/BAM tools</a:t>
            </a:r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1" y="868166"/>
            <a:ext cx="9144000" cy="134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3D4A4BF-69F4-5A47-8B83-961BE75C1442}"/>
              </a:ext>
            </a:extLst>
          </p:cNvPr>
          <p:cNvSpPr txBox="1"/>
          <p:nvPr/>
        </p:nvSpPr>
        <p:spPr>
          <a:xfrm>
            <a:off x="507216" y="1289176"/>
            <a:ext cx="829420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 err="1"/>
              <a:t>Commandline</a:t>
            </a:r>
            <a:endParaRPr lang="en-US" sz="28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 err="1"/>
              <a:t>Samtools</a:t>
            </a:r>
            <a:endParaRPr lang="en-US" sz="2400" dirty="0"/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000" dirty="0"/>
              <a:t>view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000" dirty="0"/>
              <a:t>Index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000" dirty="0"/>
              <a:t>Sort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Picard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400" dirty="0" err="1"/>
              <a:t>MarkDuplicates</a:t>
            </a:r>
            <a:endParaRPr lang="en-US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9566F7-76B4-4546-BB6A-72F122CCD12B}"/>
              </a:ext>
            </a:extLst>
          </p:cNvPr>
          <p:cNvSpPr txBox="1"/>
          <p:nvPr/>
        </p:nvSpPr>
        <p:spPr>
          <a:xfrm>
            <a:off x="507216" y="4409076"/>
            <a:ext cx="8294203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Python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 err="1"/>
              <a:t>Pysam</a:t>
            </a:r>
            <a:r>
              <a:rPr lang="en-US" sz="2400" dirty="0"/>
              <a:t> – maintained and developed by CGAT (Andreas Hager)</a:t>
            </a:r>
          </a:p>
        </p:txBody>
      </p:sp>
    </p:spTree>
    <p:extLst>
      <p:ext uri="{BB962C8B-B14F-4D97-AF65-F5344CB8AC3E}">
        <p14:creationId xmlns:p14="http://schemas.microsoft.com/office/powerpoint/2010/main" val="232360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962027-B476-3249-970D-7D2546FB44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2357437"/>
            <a:ext cx="7772400" cy="1195388"/>
          </a:xfrm>
        </p:spPr>
        <p:txBody>
          <a:bodyPr>
            <a:normAutofit/>
          </a:bodyPr>
          <a:lstStyle/>
          <a:p>
            <a:r>
              <a:rPr lang="en-US" sz="3600" dirty="0"/>
              <a:t>Workflows: RNA-</a:t>
            </a:r>
            <a:r>
              <a:rPr lang="en-US" sz="3600" dirty="0" err="1"/>
              <a:t>seq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3136720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TextBox 1"/>
          <p:cNvSpPr txBox="1">
            <a:spLocks noChangeArrowheads="1"/>
          </p:cNvSpPr>
          <p:nvPr/>
        </p:nvSpPr>
        <p:spPr bwMode="auto">
          <a:xfrm>
            <a:off x="0" y="46183"/>
            <a:ext cx="9308636" cy="559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744" tIns="48372" rIns="96744" bIns="48372">
            <a:spAutoFit/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000" b="1" dirty="0">
                <a:solidFill>
                  <a:srgbClr val="953735"/>
                </a:solidFill>
                <a:latin typeface="Arial Hebrew Scholar" charset="-79"/>
                <a:ea typeface="Arial Hebrew Scholar" charset="-79"/>
                <a:cs typeface="Arial Hebrew Scholar" charset="-79"/>
              </a:rPr>
              <a:t>RNA-</a:t>
            </a:r>
            <a:r>
              <a:rPr lang="en-US" sz="3000" b="1" dirty="0" err="1">
                <a:solidFill>
                  <a:srgbClr val="953735"/>
                </a:solidFill>
                <a:latin typeface="Arial Hebrew Scholar" charset="-79"/>
                <a:ea typeface="Arial Hebrew Scholar" charset="-79"/>
                <a:cs typeface="Arial Hebrew Scholar" charset="-79"/>
              </a:rPr>
              <a:t>seq</a:t>
            </a:r>
            <a:r>
              <a:rPr lang="en-US" sz="3000" b="1" dirty="0">
                <a:solidFill>
                  <a:srgbClr val="953735"/>
                </a:solidFill>
                <a:latin typeface="Arial Hebrew Scholar" charset="-79"/>
                <a:ea typeface="Arial Hebrew Scholar" charset="-79"/>
                <a:cs typeface="Arial Hebrew Scholar" charset="-79"/>
              </a:rPr>
              <a:t> workflow for DEG</a:t>
            </a:r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1" y="868166"/>
            <a:ext cx="9144000" cy="134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3D4A4BF-69F4-5A47-8B83-961BE75C1442}"/>
              </a:ext>
            </a:extLst>
          </p:cNvPr>
          <p:cNvSpPr txBox="1"/>
          <p:nvPr/>
        </p:nvSpPr>
        <p:spPr>
          <a:xfrm>
            <a:off x="348191" y="1686741"/>
            <a:ext cx="4687636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Workflow1: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Tophat2 (align) -&gt; cufflinks (transcript assembly) -&gt; </a:t>
            </a:r>
            <a:r>
              <a:rPr lang="en-US" sz="2400" dirty="0" err="1"/>
              <a:t>cuffdiff</a:t>
            </a:r>
            <a:r>
              <a:rPr lang="en-US" sz="2400" dirty="0"/>
              <a:t> (DEG) -&gt; </a:t>
            </a:r>
            <a:r>
              <a:rPr lang="en-US" sz="2400" dirty="0" err="1"/>
              <a:t>cuffmerge</a:t>
            </a:r>
            <a:r>
              <a:rPr lang="en-US" sz="2400" dirty="0"/>
              <a:t> (merge assemblies)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Workflow 2: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0000"/>
                </a:solidFill>
              </a:rPr>
              <a:t>Hisat2 (align with any spliced mapper) -&gt; </a:t>
            </a:r>
            <a:r>
              <a:rPr lang="en-US" sz="2400" dirty="0" err="1">
                <a:solidFill>
                  <a:srgbClr val="FF0000"/>
                </a:solidFill>
              </a:rPr>
              <a:t>featurecounts</a:t>
            </a:r>
            <a:r>
              <a:rPr lang="en-US" sz="2400" dirty="0">
                <a:solidFill>
                  <a:srgbClr val="FF0000"/>
                </a:solidFill>
              </a:rPr>
              <a:t> (counting reads to transcripts) -&gt; DESeq2 or </a:t>
            </a:r>
            <a:r>
              <a:rPr lang="en-US" sz="2400" dirty="0" err="1">
                <a:solidFill>
                  <a:srgbClr val="FF0000"/>
                </a:solidFill>
              </a:rPr>
              <a:t>EdgeR</a:t>
            </a:r>
            <a:r>
              <a:rPr lang="en-US" sz="2400" dirty="0">
                <a:solidFill>
                  <a:srgbClr val="FF0000"/>
                </a:solidFill>
              </a:rPr>
              <a:t> (DEG)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5887E7-E509-5342-8250-E183B6150DAE}"/>
              </a:ext>
            </a:extLst>
          </p:cNvPr>
          <p:cNvSpPr txBox="1"/>
          <p:nvPr/>
        </p:nvSpPr>
        <p:spPr>
          <a:xfrm>
            <a:off x="6279252" y="2334731"/>
            <a:ext cx="1859864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effectLst>
            <a:softEdge rad="508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Hisat2 alignment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509624F-021D-CE41-AF23-97CA92107422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7209184" y="2704063"/>
            <a:ext cx="0" cy="898652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36DFF80-BABE-BF46-8769-0B90639C0A0E}"/>
              </a:ext>
            </a:extLst>
          </p:cNvPr>
          <p:cNvSpPr txBox="1"/>
          <p:nvPr/>
        </p:nvSpPr>
        <p:spPr>
          <a:xfrm>
            <a:off x="6279252" y="4581500"/>
            <a:ext cx="1859864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effectLst>
            <a:softEdge rad="508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DESeq2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9CEA8C2-E1DA-ED47-915C-7A427C0C2248}"/>
              </a:ext>
            </a:extLst>
          </p:cNvPr>
          <p:cNvCxnSpPr>
            <a:cxnSpLocks/>
          </p:cNvCxnSpPr>
          <p:nvPr/>
        </p:nvCxnSpPr>
        <p:spPr>
          <a:xfrm>
            <a:off x="7209184" y="3959847"/>
            <a:ext cx="0" cy="621653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C4F6427-4AC9-4B45-BE55-ABDEEFC6B443}"/>
              </a:ext>
            </a:extLst>
          </p:cNvPr>
          <p:cNvSpPr txBox="1"/>
          <p:nvPr/>
        </p:nvSpPr>
        <p:spPr>
          <a:xfrm>
            <a:off x="6279252" y="3610344"/>
            <a:ext cx="1859864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effectLst>
            <a:softEdge rad="508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featurecounts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1999C09-CB32-A240-A1A3-0D8C14D8180D}"/>
              </a:ext>
            </a:extLst>
          </p:cNvPr>
          <p:cNvSpPr txBox="1"/>
          <p:nvPr/>
        </p:nvSpPr>
        <p:spPr>
          <a:xfrm>
            <a:off x="5870714" y="5441615"/>
            <a:ext cx="26769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General linear model that accounts for negative binomial distribution</a:t>
            </a:r>
          </a:p>
        </p:txBody>
      </p:sp>
    </p:spTree>
    <p:extLst>
      <p:ext uri="{BB962C8B-B14F-4D97-AF65-F5344CB8AC3E}">
        <p14:creationId xmlns:p14="http://schemas.microsoft.com/office/powerpoint/2010/main" val="1227559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4">
            <a:extLst>
              <a:ext uri="{FF2B5EF4-FFF2-40B4-BE49-F238E27FC236}">
                <a16:creationId xmlns:a16="http://schemas.microsoft.com/office/drawing/2014/main" id="{B955E2B6-B8EA-0E4C-81AB-BB02A871D9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92629"/>
            <a:ext cx="9634369" cy="5867400"/>
          </a:xfrm>
          <a:prstGeom prst="rect">
            <a:avLst/>
          </a:prstGeom>
        </p:spPr>
      </p:pic>
      <p:sp>
        <p:nvSpPr>
          <p:cNvPr id="3" name="TextBox 1">
            <a:extLst>
              <a:ext uri="{FF2B5EF4-FFF2-40B4-BE49-F238E27FC236}">
                <a16:creationId xmlns:a16="http://schemas.microsoft.com/office/drawing/2014/main" id="{18851DFC-CC2C-4D43-A36F-22FE37A354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6183"/>
            <a:ext cx="9308636" cy="559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744" tIns="48372" rIns="96744" bIns="48372">
            <a:spAutoFit/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000" b="1" dirty="0">
                <a:solidFill>
                  <a:srgbClr val="953735"/>
                </a:solidFill>
                <a:latin typeface="Arial Hebrew Scholar" charset="-79"/>
                <a:ea typeface="Arial Hebrew Scholar" charset="-79"/>
                <a:cs typeface="Arial Hebrew Scholar" charset="-79"/>
              </a:rPr>
              <a:t>Current research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B0C2D2A-2B36-B34B-A268-B2E86F1DBCFA}"/>
              </a:ext>
            </a:extLst>
          </p:cNvPr>
          <p:cNvCxnSpPr/>
          <p:nvPr/>
        </p:nvCxnSpPr>
        <p:spPr>
          <a:xfrm flipV="1">
            <a:off x="1" y="868166"/>
            <a:ext cx="9144000" cy="134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79173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TextBox 1"/>
          <p:cNvSpPr txBox="1">
            <a:spLocks noChangeArrowheads="1"/>
          </p:cNvSpPr>
          <p:nvPr/>
        </p:nvSpPr>
        <p:spPr bwMode="auto">
          <a:xfrm>
            <a:off x="0" y="46183"/>
            <a:ext cx="9308636" cy="559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744" tIns="48372" rIns="96744" bIns="48372">
            <a:spAutoFit/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000" b="1" dirty="0">
                <a:solidFill>
                  <a:srgbClr val="953735"/>
                </a:solidFill>
                <a:latin typeface="Arial Hebrew Scholar" charset="-79"/>
                <a:ea typeface="Arial Hebrew Scholar" charset="-79"/>
                <a:cs typeface="Arial Hebrew Scholar" charset="-79"/>
              </a:rPr>
              <a:t>Count data</a:t>
            </a:r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1" y="868166"/>
            <a:ext cx="9144000" cy="134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3D4A4BF-69F4-5A47-8B83-961BE75C1442}"/>
              </a:ext>
            </a:extLst>
          </p:cNvPr>
          <p:cNvSpPr txBox="1"/>
          <p:nvPr/>
        </p:nvSpPr>
        <p:spPr>
          <a:xfrm>
            <a:off x="335926" y="1144229"/>
            <a:ext cx="86367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Following </a:t>
            </a:r>
            <a:r>
              <a:rPr lang="en-US" sz="2800" dirty="0" err="1"/>
              <a:t>featurecounts</a:t>
            </a:r>
            <a:r>
              <a:rPr lang="en-US" sz="2800" dirty="0"/>
              <a:t> you are left with a counts table</a:t>
            </a:r>
            <a:endParaRPr lang="en-US" sz="2400" dirty="0">
              <a:solidFill>
                <a:srgbClr val="FF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EC6139-4691-1D4F-8752-5D50CD4F2A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5634" y="1930078"/>
            <a:ext cx="4697621" cy="24318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583925E-75BF-2D4C-92A9-3070F1F9FD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005" y="4361903"/>
            <a:ext cx="2380770" cy="232007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B6E5969-314C-7A44-B17C-5F198E90A52C}"/>
              </a:ext>
            </a:extLst>
          </p:cNvPr>
          <p:cNvSpPr txBox="1"/>
          <p:nvPr/>
        </p:nvSpPr>
        <p:spPr>
          <a:xfrm>
            <a:off x="4837043" y="5194852"/>
            <a:ext cx="36178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Fewer genes with large counts and more with fewer counts</a:t>
            </a:r>
          </a:p>
        </p:txBody>
      </p:sp>
    </p:spTree>
    <p:extLst>
      <p:ext uri="{BB962C8B-B14F-4D97-AF65-F5344CB8AC3E}">
        <p14:creationId xmlns:p14="http://schemas.microsoft.com/office/powerpoint/2010/main" val="42303420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TextBox 1"/>
          <p:cNvSpPr txBox="1">
            <a:spLocks noChangeArrowheads="1"/>
          </p:cNvSpPr>
          <p:nvPr/>
        </p:nvSpPr>
        <p:spPr bwMode="auto">
          <a:xfrm>
            <a:off x="0" y="46183"/>
            <a:ext cx="9308636" cy="559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744" tIns="48372" rIns="96744" bIns="48372">
            <a:spAutoFit/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000" b="1" dirty="0">
                <a:solidFill>
                  <a:srgbClr val="953735"/>
                </a:solidFill>
                <a:latin typeface="Arial Hebrew" pitchFamily="2" charset="-79"/>
                <a:ea typeface="Arial Hebrew Scholar" charset="-79"/>
                <a:cs typeface="Arial Hebrew" pitchFamily="2" charset="-79"/>
              </a:rPr>
              <a:t>DEG methods compared</a:t>
            </a:r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1" y="868166"/>
            <a:ext cx="9144000" cy="134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3D4A4BF-69F4-5A47-8B83-961BE75C1442}"/>
              </a:ext>
            </a:extLst>
          </p:cNvPr>
          <p:cNvSpPr txBox="1"/>
          <p:nvPr/>
        </p:nvSpPr>
        <p:spPr>
          <a:xfrm>
            <a:off x="335926" y="1144229"/>
            <a:ext cx="8636783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Which model to use????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My preference is DESeq2 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400" dirty="0"/>
              <a:t>Well written and better support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 err="1"/>
              <a:t>edgeR</a:t>
            </a:r>
            <a:r>
              <a:rPr lang="en-US" sz="2400" dirty="0"/>
              <a:t> not accounting for </a:t>
            </a:r>
            <a:r>
              <a:rPr lang="en-US" sz="2400" dirty="0" err="1"/>
              <a:t>typeI</a:t>
            </a:r>
            <a:r>
              <a:rPr lang="en-US" sz="2400" dirty="0"/>
              <a:t> errors as well?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C965448-5155-7A48-83CF-B76D9B2F5EF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1214"/>
          <a:stretch/>
        </p:blipFill>
        <p:spPr>
          <a:xfrm>
            <a:off x="4572001" y="3689471"/>
            <a:ext cx="2968486" cy="246254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DE612CA-8B8B-7649-B69A-A00F57DB374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6582"/>
          <a:stretch/>
        </p:blipFill>
        <p:spPr>
          <a:xfrm>
            <a:off x="1049292" y="3542071"/>
            <a:ext cx="2873351" cy="260994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53FD434-2C32-6545-BCBB-8B53213487ED}"/>
              </a:ext>
            </a:extLst>
          </p:cNvPr>
          <p:cNvSpPr txBox="1"/>
          <p:nvPr/>
        </p:nvSpPr>
        <p:spPr>
          <a:xfrm>
            <a:off x="5562391" y="3172739"/>
            <a:ext cx="12074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Microarray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19D09C9-0123-664F-9992-98965D66C63E}"/>
              </a:ext>
            </a:extLst>
          </p:cNvPr>
          <p:cNvSpPr txBox="1"/>
          <p:nvPr/>
        </p:nvSpPr>
        <p:spPr>
          <a:xfrm>
            <a:off x="2144514" y="3325139"/>
            <a:ext cx="9877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RNA-</a:t>
            </a:r>
            <a:r>
              <a:rPr lang="en-US" dirty="0" err="1"/>
              <a:t>seq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7C3072B-9CCA-AE42-AF27-36F8518A31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7461" y="6118900"/>
            <a:ext cx="3286539" cy="596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558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TextBox 1"/>
          <p:cNvSpPr txBox="1">
            <a:spLocks noChangeArrowheads="1"/>
          </p:cNvSpPr>
          <p:nvPr/>
        </p:nvSpPr>
        <p:spPr bwMode="auto">
          <a:xfrm>
            <a:off x="0" y="46183"/>
            <a:ext cx="9308636" cy="559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744" tIns="48372" rIns="96744" bIns="48372">
            <a:spAutoFit/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000" b="1" dirty="0">
                <a:solidFill>
                  <a:srgbClr val="953735"/>
                </a:solidFill>
                <a:latin typeface="Arial Hebrew" pitchFamily="2" charset="-79"/>
                <a:ea typeface="Arial Hebrew Scholar" charset="-79"/>
                <a:cs typeface="Arial Hebrew" pitchFamily="2" charset="-79"/>
              </a:rPr>
              <a:t>DESeq2 model</a:t>
            </a:r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1" y="868166"/>
            <a:ext cx="9144000" cy="134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3D4A4BF-69F4-5A47-8B83-961BE75C1442}"/>
              </a:ext>
            </a:extLst>
          </p:cNvPr>
          <p:cNvSpPr txBox="1"/>
          <p:nvPr/>
        </p:nvSpPr>
        <p:spPr>
          <a:xfrm>
            <a:off x="335926" y="1144229"/>
            <a:ext cx="8636783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Model overview: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000" dirty="0"/>
              <a:t>First fits a GLM to the data using a sample size factor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000" dirty="0"/>
              <a:t>Cooks distance for counts outlier detection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000" dirty="0"/>
              <a:t>Dispersion is measured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GB" sz="2000" dirty="0"/>
              <a:t>zero-</a:t>
            </a:r>
            <a:r>
              <a:rPr lang="en-GB" sz="2000" dirty="0" err="1"/>
              <a:t>centered</a:t>
            </a:r>
            <a:r>
              <a:rPr lang="en-GB" sz="2000" dirty="0"/>
              <a:t> normal prior to shrink lower end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endParaRPr lang="en-GB" sz="2000" dirty="0"/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GB" sz="2000" dirty="0"/>
              <a:t>Wald test or LRT test</a:t>
            </a:r>
            <a:endParaRPr lang="en-US" sz="2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3F79967-5171-DA4E-9701-7A783547C7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8749" y="3567296"/>
            <a:ext cx="3814692" cy="324828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F080ED0-2129-9A49-9ADC-2D6FEC82A2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829" y="3567296"/>
            <a:ext cx="3772645" cy="3248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8137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TextBox 1"/>
          <p:cNvSpPr txBox="1">
            <a:spLocks noChangeArrowheads="1"/>
          </p:cNvSpPr>
          <p:nvPr/>
        </p:nvSpPr>
        <p:spPr bwMode="auto">
          <a:xfrm>
            <a:off x="0" y="46183"/>
            <a:ext cx="9308636" cy="559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744" tIns="48372" rIns="96744" bIns="48372">
            <a:spAutoFit/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000" b="1" dirty="0">
                <a:solidFill>
                  <a:srgbClr val="953735"/>
                </a:solidFill>
                <a:latin typeface="Arial Hebrew" pitchFamily="2" charset="-79"/>
                <a:ea typeface="Arial Hebrew Scholar" charset="-79"/>
                <a:cs typeface="Arial Hebrew" pitchFamily="2" charset="-79"/>
              </a:rPr>
              <a:t>Pathway analysis</a:t>
            </a:r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1" y="868166"/>
            <a:ext cx="9144000" cy="134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3D4A4BF-69F4-5A47-8B83-961BE75C1442}"/>
              </a:ext>
            </a:extLst>
          </p:cNvPr>
          <p:cNvSpPr txBox="1"/>
          <p:nvPr/>
        </p:nvSpPr>
        <p:spPr>
          <a:xfrm>
            <a:off x="335926" y="1144229"/>
            <a:ext cx="863678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Pathway analysis helps to identify novel pathways that may be disease relevant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Skewed towards cancer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Not always informative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Paid vs public</a:t>
            </a: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EAD98BE-64E7-044D-A2D9-58EDB0F017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524" y="3144777"/>
            <a:ext cx="7656953" cy="3418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3986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TextBox 1"/>
          <p:cNvSpPr txBox="1">
            <a:spLocks noChangeArrowheads="1"/>
          </p:cNvSpPr>
          <p:nvPr/>
        </p:nvSpPr>
        <p:spPr bwMode="auto">
          <a:xfrm>
            <a:off x="0" y="46183"/>
            <a:ext cx="9308636" cy="559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744" tIns="48372" rIns="96744" bIns="48372">
            <a:spAutoFit/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000" b="1" dirty="0">
                <a:solidFill>
                  <a:srgbClr val="953735"/>
                </a:solidFill>
                <a:latin typeface="Arial Hebrew" pitchFamily="2" charset="-79"/>
                <a:ea typeface="Arial Hebrew Scholar" charset="-79"/>
                <a:cs typeface="Arial Hebrew" pitchFamily="2" charset="-79"/>
              </a:rPr>
              <a:t>Biological interpretation</a:t>
            </a:r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1" y="868166"/>
            <a:ext cx="9144000" cy="134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3D4A4BF-69F4-5A47-8B83-961BE75C1442}"/>
              </a:ext>
            </a:extLst>
          </p:cNvPr>
          <p:cNvSpPr txBox="1"/>
          <p:nvPr/>
        </p:nvSpPr>
        <p:spPr>
          <a:xfrm>
            <a:off x="335926" y="1144229"/>
            <a:ext cx="863678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The most important part and most difficult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Can be a problem when dealing with a company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Language barrier between biologist and </a:t>
            </a:r>
            <a:r>
              <a:rPr lang="en-US" sz="2400" dirty="0" err="1"/>
              <a:t>bioinformatician</a:t>
            </a:r>
            <a:endParaRPr lang="en-US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 err="1"/>
              <a:t>Visualising</a:t>
            </a:r>
            <a:r>
              <a:rPr lang="en-US" sz="2400" dirty="0"/>
              <a:t> data helps overcome this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AD641F8-7AF7-614A-9D0F-151BE14F50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147"/>
          <a:stretch/>
        </p:blipFill>
        <p:spPr>
          <a:xfrm>
            <a:off x="2120347" y="3262893"/>
            <a:ext cx="4862719" cy="3416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9620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TextBox 1"/>
          <p:cNvSpPr txBox="1">
            <a:spLocks noChangeArrowheads="1"/>
          </p:cNvSpPr>
          <p:nvPr/>
        </p:nvSpPr>
        <p:spPr bwMode="auto">
          <a:xfrm>
            <a:off x="0" y="46183"/>
            <a:ext cx="9308636" cy="559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744" tIns="48372" rIns="96744" bIns="48372">
            <a:spAutoFit/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000" b="1" dirty="0">
                <a:solidFill>
                  <a:srgbClr val="953735"/>
                </a:solidFill>
                <a:latin typeface="Arial Hebrew" pitchFamily="2" charset="-79"/>
                <a:ea typeface="Arial Hebrew Scholar" charset="-79"/>
                <a:cs typeface="Arial Hebrew" pitchFamily="2" charset="-79"/>
              </a:rPr>
              <a:t>Developing pipelines</a:t>
            </a:r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1" y="868166"/>
            <a:ext cx="9144000" cy="134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3D4A4BF-69F4-5A47-8B83-961BE75C1442}"/>
              </a:ext>
            </a:extLst>
          </p:cNvPr>
          <p:cNvSpPr txBox="1"/>
          <p:nvPr/>
        </p:nvSpPr>
        <p:spPr>
          <a:xfrm>
            <a:off x="335926" y="1144229"/>
            <a:ext cx="863678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To speed up your analysis and make your code reproducible you need to write pipelines</a:t>
            </a:r>
            <a:endParaRPr lang="en-US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8394AD4-F625-434D-B069-82D232F2FD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926" y="2878330"/>
            <a:ext cx="5159829" cy="158487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D578153-A5AD-3A44-A3E8-950D090C7C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4314" y="4601116"/>
            <a:ext cx="5649686" cy="195885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53EA2BB-8BE8-2C46-A814-E9C6317A13CF}"/>
              </a:ext>
            </a:extLst>
          </p:cNvPr>
          <p:cNvSpPr/>
          <p:nvPr/>
        </p:nvSpPr>
        <p:spPr>
          <a:xfrm>
            <a:off x="66453" y="6375303"/>
            <a:ext cx="34807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5"/>
              </a:rPr>
              <a:t>https://github.com/Acribbs/scflow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584765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  <a:alpha val="9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962027-B476-3249-970D-7D2546FB44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2357437"/>
            <a:ext cx="7772400" cy="1195388"/>
          </a:xfrm>
        </p:spPr>
        <p:txBody>
          <a:bodyPr>
            <a:normAutofit/>
          </a:bodyPr>
          <a:lstStyle/>
          <a:p>
            <a:r>
              <a:rPr lang="en-US" sz="3600" dirty="0"/>
              <a:t>Further resources</a:t>
            </a:r>
          </a:p>
        </p:txBody>
      </p:sp>
    </p:spTree>
    <p:extLst>
      <p:ext uri="{BB962C8B-B14F-4D97-AF65-F5344CB8AC3E}">
        <p14:creationId xmlns:p14="http://schemas.microsoft.com/office/powerpoint/2010/main" val="17493169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TextBox 1"/>
          <p:cNvSpPr txBox="1">
            <a:spLocks noChangeArrowheads="1"/>
          </p:cNvSpPr>
          <p:nvPr/>
        </p:nvSpPr>
        <p:spPr bwMode="auto">
          <a:xfrm>
            <a:off x="0" y="46183"/>
            <a:ext cx="9308636" cy="559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744" tIns="48372" rIns="96744" bIns="48372">
            <a:spAutoFit/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000" b="1" dirty="0">
                <a:solidFill>
                  <a:srgbClr val="953735"/>
                </a:solidFill>
                <a:latin typeface="Arial Hebrew Scholar" charset="-79"/>
                <a:ea typeface="Arial Hebrew Scholar" charset="-79"/>
                <a:cs typeface="Arial Hebrew Scholar" charset="-79"/>
              </a:rPr>
              <a:t>Further resources</a:t>
            </a:r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1" y="868166"/>
            <a:ext cx="9144000" cy="134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CFF34E0-AB1C-7E48-89E0-07B6128751A0}"/>
              </a:ext>
            </a:extLst>
          </p:cNvPr>
          <p:cNvSpPr txBox="1"/>
          <p:nvPr/>
        </p:nvSpPr>
        <p:spPr>
          <a:xfrm>
            <a:off x="507216" y="1144229"/>
            <a:ext cx="8294203" cy="5139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Please email 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MOOCS: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800" dirty="0"/>
              <a:t>Coursera : </a:t>
            </a:r>
            <a:r>
              <a:rPr lang="en-US" sz="2000" dirty="0">
                <a:hlinkClick r:id="rId3"/>
              </a:rPr>
              <a:t>https://www.coursera.org/learn/bioinformatics-methods-1</a:t>
            </a:r>
            <a:endParaRPr lang="en-US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800" dirty="0" err="1"/>
              <a:t>Edex</a:t>
            </a:r>
            <a:r>
              <a:rPr lang="en-US" sz="2800" dirty="0"/>
              <a:t>: </a:t>
            </a:r>
            <a:r>
              <a:rPr lang="en-US" sz="2000" dirty="0">
                <a:hlinkClick r:id="rId4"/>
              </a:rPr>
              <a:t>https://www.edx.org/micromasters/bioinformatics</a:t>
            </a:r>
            <a:r>
              <a:rPr lang="en-US" sz="2000" dirty="0"/>
              <a:t> </a:t>
            </a:r>
            <a:endParaRPr lang="en-US" sz="28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Programming skills: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800" dirty="0" err="1"/>
              <a:t>Codeacademy</a:t>
            </a:r>
            <a:endParaRPr lang="en-US" sz="28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EBI Introduction to Next-generation sequencing course - competitive</a:t>
            </a:r>
          </a:p>
        </p:txBody>
      </p:sp>
    </p:spTree>
    <p:extLst>
      <p:ext uri="{BB962C8B-B14F-4D97-AF65-F5344CB8AC3E}">
        <p14:creationId xmlns:p14="http://schemas.microsoft.com/office/powerpoint/2010/main" val="233872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TextBox 1"/>
          <p:cNvSpPr txBox="1">
            <a:spLocks noChangeArrowheads="1"/>
          </p:cNvSpPr>
          <p:nvPr/>
        </p:nvSpPr>
        <p:spPr bwMode="auto">
          <a:xfrm>
            <a:off x="0" y="46183"/>
            <a:ext cx="9308636" cy="559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744" tIns="48372" rIns="96744" bIns="48372">
            <a:spAutoFit/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000" b="1" dirty="0">
                <a:solidFill>
                  <a:srgbClr val="953735"/>
                </a:solidFill>
                <a:latin typeface="Arial Hebrew Scholar" charset="-79"/>
                <a:ea typeface="Arial Hebrew Scholar" charset="-79"/>
                <a:cs typeface="Arial Hebrew Scholar" charset="-79"/>
              </a:rPr>
              <a:t>Purpose of this section</a:t>
            </a:r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1" y="868166"/>
            <a:ext cx="9144000" cy="134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71501" y="1527715"/>
            <a:ext cx="7843838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2800" dirty="0"/>
              <a:t>Introduction to the concepts in NGS data analysis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2800" dirty="0"/>
              <a:t>Data formats and quality control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2800" dirty="0"/>
              <a:t>Challenges in data analysis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2800" dirty="0"/>
              <a:t>Software and pipelines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6236742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TextBox 1"/>
          <p:cNvSpPr txBox="1">
            <a:spLocks noChangeArrowheads="1"/>
          </p:cNvSpPr>
          <p:nvPr/>
        </p:nvSpPr>
        <p:spPr bwMode="auto">
          <a:xfrm>
            <a:off x="0" y="46183"/>
            <a:ext cx="9308636" cy="559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744" tIns="48372" rIns="96744" bIns="48372">
            <a:spAutoFit/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000" b="1" dirty="0">
                <a:solidFill>
                  <a:srgbClr val="953735"/>
                </a:solidFill>
                <a:latin typeface="Arial Hebrew Scholar" charset="-79"/>
                <a:ea typeface="Arial Hebrew Scholar" charset="-79"/>
                <a:cs typeface="Arial Hebrew Scholar" charset="-79"/>
              </a:rPr>
              <a:t>Application of NGS sequencing</a:t>
            </a:r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1" y="868166"/>
            <a:ext cx="9144000" cy="134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1B86B561-ABFF-0D47-8AC4-FC64CEF2DD11}"/>
              </a:ext>
            </a:extLst>
          </p:cNvPr>
          <p:cNvSpPr txBox="1"/>
          <p:nvPr/>
        </p:nvSpPr>
        <p:spPr>
          <a:xfrm>
            <a:off x="3540811" y="1885950"/>
            <a:ext cx="1859864" cy="64633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effectLst>
            <a:softEdge rad="508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Sequencing of</a:t>
            </a:r>
          </a:p>
          <a:p>
            <a:pPr algn="ctr"/>
            <a:r>
              <a:rPr lang="en-US" dirty="0"/>
              <a:t>Genomic DNA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8ED7B6-6A26-1D4B-BD25-7F8004FED609}"/>
              </a:ext>
            </a:extLst>
          </p:cNvPr>
          <p:cNvSpPr txBox="1"/>
          <p:nvPr/>
        </p:nvSpPr>
        <p:spPr>
          <a:xfrm>
            <a:off x="3540811" y="3714274"/>
            <a:ext cx="1859864" cy="64633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effectLst>
            <a:softEdge rad="508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Sequencing of</a:t>
            </a:r>
          </a:p>
          <a:p>
            <a:pPr algn="ctr"/>
            <a:r>
              <a:rPr lang="en-US" dirty="0"/>
              <a:t>DNA library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2C41AC-F4B7-2E43-9598-468A29235E52}"/>
              </a:ext>
            </a:extLst>
          </p:cNvPr>
          <p:cNvSpPr txBox="1"/>
          <p:nvPr/>
        </p:nvSpPr>
        <p:spPr>
          <a:xfrm>
            <a:off x="3540811" y="5205499"/>
            <a:ext cx="1859864" cy="64633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effectLst>
            <a:softEdge rad="508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Sequencing of</a:t>
            </a:r>
          </a:p>
          <a:p>
            <a:pPr algn="ctr"/>
            <a:r>
              <a:rPr lang="en-US" dirty="0"/>
              <a:t>cDNA library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23B11A-7DE3-5D49-815A-D1605CAE16B7}"/>
              </a:ext>
            </a:extLst>
          </p:cNvPr>
          <p:cNvSpPr txBox="1"/>
          <p:nvPr/>
        </p:nvSpPr>
        <p:spPr>
          <a:xfrm>
            <a:off x="114300" y="1408896"/>
            <a:ext cx="2857500" cy="95410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effectLst>
            <a:softEdge rad="50800"/>
          </a:effectLst>
        </p:spPr>
        <p:txBody>
          <a:bodyPr wrap="square" rtlCol="0">
            <a:spAutoFit/>
          </a:bodyPr>
          <a:lstStyle/>
          <a:p>
            <a:r>
              <a:rPr lang="en-US" sz="1400" b="1" dirty="0"/>
              <a:t>Whole genome sequencing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Genome re-sequencing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 dirty="0"/>
              <a:t>de novo </a:t>
            </a:r>
            <a:r>
              <a:rPr lang="en-US" sz="1400" dirty="0"/>
              <a:t>genome sequencing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 dirty="0"/>
              <a:t>Metagenomics applications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BF1449-79E1-3344-9E26-F883ACC278BB}"/>
              </a:ext>
            </a:extLst>
          </p:cNvPr>
          <p:cNvSpPr txBox="1"/>
          <p:nvPr/>
        </p:nvSpPr>
        <p:spPr>
          <a:xfrm>
            <a:off x="5969686" y="1408896"/>
            <a:ext cx="2857500" cy="73866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effectLst>
            <a:softEdge rad="50800"/>
          </a:effectLst>
        </p:spPr>
        <p:txBody>
          <a:bodyPr wrap="square" rtlCol="0">
            <a:spAutoFit/>
          </a:bodyPr>
          <a:lstStyle/>
          <a:p>
            <a:r>
              <a:rPr lang="en-US" sz="1400" b="1" dirty="0"/>
              <a:t>Epigenetic profiling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Methylation sequencing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Nucleosome </a:t>
            </a:r>
            <a:r>
              <a:rPr lang="en-US" sz="1400" dirty="0" err="1"/>
              <a:t>footprinting</a:t>
            </a:r>
            <a:endParaRPr lang="en-US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8D7E390-1D57-BD4A-9B56-8466397665A0}"/>
              </a:ext>
            </a:extLst>
          </p:cNvPr>
          <p:cNvSpPr txBox="1"/>
          <p:nvPr/>
        </p:nvSpPr>
        <p:spPr>
          <a:xfrm>
            <a:off x="5969686" y="2363003"/>
            <a:ext cx="2857500" cy="52322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effectLst>
            <a:softEdge rad="50800"/>
          </a:effectLst>
        </p:spPr>
        <p:txBody>
          <a:bodyPr wrap="square" rtlCol="0">
            <a:spAutoFit/>
          </a:bodyPr>
          <a:lstStyle/>
          <a:p>
            <a:r>
              <a:rPr lang="en-US" sz="1400" b="1" dirty="0"/>
              <a:t>Genomic </a:t>
            </a:r>
            <a:r>
              <a:rPr lang="en-US" sz="1400" b="1" dirty="0" err="1"/>
              <a:t>footprinting</a:t>
            </a:r>
            <a:endParaRPr lang="en-US" sz="1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/>
              <a:t>ChIP</a:t>
            </a:r>
            <a:r>
              <a:rPr lang="en-US" sz="1400" dirty="0"/>
              <a:t> sequencing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62AB865-BBB2-8C46-BB94-DDA4D472649A}"/>
              </a:ext>
            </a:extLst>
          </p:cNvPr>
          <p:cNvCxnSpPr>
            <a:endCxn id="2" idx="1"/>
          </p:cNvCxnSpPr>
          <p:nvPr/>
        </p:nvCxnSpPr>
        <p:spPr>
          <a:xfrm>
            <a:off x="2971800" y="1885949"/>
            <a:ext cx="569011" cy="32316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543839F-24D3-F147-AE8E-9DA08824DC81}"/>
              </a:ext>
            </a:extLst>
          </p:cNvPr>
          <p:cNvCxnSpPr>
            <a:cxnSpLocks/>
            <a:stCxn id="9" idx="1"/>
            <a:endCxn id="2" idx="3"/>
          </p:cNvCxnSpPr>
          <p:nvPr/>
        </p:nvCxnSpPr>
        <p:spPr>
          <a:xfrm flipH="1">
            <a:off x="5400675" y="1778228"/>
            <a:ext cx="569011" cy="43088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5923C85-726F-6440-AABA-15A38FAE97F9}"/>
              </a:ext>
            </a:extLst>
          </p:cNvPr>
          <p:cNvCxnSpPr>
            <a:cxnSpLocks/>
            <a:stCxn id="11" idx="1"/>
          </p:cNvCxnSpPr>
          <p:nvPr/>
        </p:nvCxnSpPr>
        <p:spPr>
          <a:xfrm flipH="1" flipV="1">
            <a:off x="5400676" y="2209115"/>
            <a:ext cx="569010" cy="41549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FE6DDEA-7CD9-AD43-9D71-E424FDC4DD7F}"/>
              </a:ext>
            </a:extLst>
          </p:cNvPr>
          <p:cNvSpPr txBox="1"/>
          <p:nvPr/>
        </p:nvSpPr>
        <p:spPr>
          <a:xfrm>
            <a:off x="114300" y="2416864"/>
            <a:ext cx="2857500" cy="73866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effectLst>
            <a:softEdge rad="50800"/>
          </a:effectLst>
        </p:spPr>
        <p:txBody>
          <a:bodyPr wrap="square" rtlCol="0">
            <a:spAutoFit/>
          </a:bodyPr>
          <a:lstStyle/>
          <a:p>
            <a:r>
              <a:rPr lang="en-US" sz="1400" b="1" dirty="0"/>
              <a:t>Targeted sequencing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PCR-amplified regions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Capture-enriched DNA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8525045-9ABB-604B-B8FE-3939F35CC2A8}"/>
              </a:ext>
            </a:extLst>
          </p:cNvPr>
          <p:cNvCxnSpPr>
            <a:cxnSpLocks/>
            <a:stCxn id="2" idx="2"/>
            <a:endCxn id="6" idx="0"/>
          </p:cNvCxnSpPr>
          <p:nvPr/>
        </p:nvCxnSpPr>
        <p:spPr>
          <a:xfrm>
            <a:off x="4470743" y="2532281"/>
            <a:ext cx="0" cy="1181993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C58C798-5B41-854C-87BB-755DDA9F8D9C}"/>
              </a:ext>
            </a:extLst>
          </p:cNvPr>
          <p:cNvCxnSpPr>
            <a:cxnSpLocks/>
            <a:stCxn id="7" idx="0"/>
            <a:endCxn id="6" idx="2"/>
          </p:cNvCxnSpPr>
          <p:nvPr/>
        </p:nvCxnSpPr>
        <p:spPr>
          <a:xfrm flipV="1">
            <a:off x="4470743" y="4360605"/>
            <a:ext cx="0" cy="844894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93637BC-708B-8647-A410-B83C3B0FBAB6}"/>
              </a:ext>
            </a:extLst>
          </p:cNvPr>
          <p:cNvSpPr txBox="1"/>
          <p:nvPr/>
        </p:nvSpPr>
        <p:spPr>
          <a:xfrm>
            <a:off x="218345" y="4596044"/>
            <a:ext cx="2857500" cy="73866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effectLst>
            <a:softEdge rad="50800"/>
          </a:effectLst>
        </p:spPr>
        <p:txBody>
          <a:bodyPr wrap="square" rtlCol="0">
            <a:spAutoFit/>
          </a:bodyPr>
          <a:lstStyle/>
          <a:p>
            <a:r>
              <a:rPr lang="en-US" sz="1400" b="1" dirty="0"/>
              <a:t>Transcriptome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Novel RNA classes (</a:t>
            </a:r>
            <a:r>
              <a:rPr lang="en-US" sz="1400" dirty="0" err="1"/>
              <a:t>lncRNAs</a:t>
            </a:r>
            <a:r>
              <a:rPr lang="en-US" sz="14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Novel splice variants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14BD330-211C-9A4B-A01F-B0FB4C6A3DAF}"/>
              </a:ext>
            </a:extLst>
          </p:cNvPr>
          <p:cNvSpPr txBox="1"/>
          <p:nvPr/>
        </p:nvSpPr>
        <p:spPr>
          <a:xfrm>
            <a:off x="2985254" y="6067530"/>
            <a:ext cx="2857500" cy="73866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effectLst>
            <a:softEdge rad="50800"/>
          </a:effectLst>
        </p:spPr>
        <p:txBody>
          <a:bodyPr wrap="square" rtlCol="0">
            <a:spAutoFit/>
          </a:bodyPr>
          <a:lstStyle/>
          <a:p>
            <a:r>
              <a:rPr lang="en-US" sz="1400" b="1" dirty="0"/>
              <a:t>Transcriptome expression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mRNA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Small RNA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7FAD35C-F895-074E-A051-7E137FBD52D7}"/>
              </a:ext>
            </a:extLst>
          </p:cNvPr>
          <p:cNvSpPr txBox="1"/>
          <p:nvPr/>
        </p:nvSpPr>
        <p:spPr>
          <a:xfrm>
            <a:off x="5969686" y="4836167"/>
            <a:ext cx="2857500" cy="73866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effectLst>
            <a:softEdge rad="50800"/>
          </a:effectLst>
        </p:spPr>
        <p:txBody>
          <a:bodyPr wrap="square" rtlCol="0">
            <a:spAutoFit/>
          </a:bodyPr>
          <a:lstStyle/>
          <a:p>
            <a:r>
              <a:rPr lang="en-US" sz="1400" b="1" dirty="0"/>
              <a:t>RNA </a:t>
            </a:r>
            <a:r>
              <a:rPr lang="en-US" sz="1400" b="1" dirty="0" err="1"/>
              <a:t>footprinting</a:t>
            </a:r>
            <a:endParaRPr lang="en-US" sz="1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Ribosomal </a:t>
            </a:r>
            <a:r>
              <a:rPr lang="en-US" sz="1400" dirty="0" err="1"/>
              <a:t>footprinting</a:t>
            </a: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RNA-IP sequencing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89DDBA6-2098-C04B-8DD0-52FEBE36D284}"/>
              </a:ext>
            </a:extLst>
          </p:cNvPr>
          <p:cNvCxnSpPr>
            <a:cxnSpLocks/>
            <a:stCxn id="19" idx="3"/>
            <a:endCxn id="2" idx="1"/>
          </p:cNvCxnSpPr>
          <p:nvPr/>
        </p:nvCxnSpPr>
        <p:spPr>
          <a:xfrm flipV="1">
            <a:off x="2971800" y="2209116"/>
            <a:ext cx="569011" cy="57708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2DF869D-D443-E542-AE5D-0041A6B66314}"/>
              </a:ext>
            </a:extLst>
          </p:cNvPr>
          <p:cNvCxnSpPr>
            <a:cxnSpLocks/>
            <a:stCxn id="21" idx="1"/>
            <a:endCxn id="7" idx="3"/>
          </p:cNvCxnSpPr>
          <p:nvPr/>
        </p:nvCxnSpPr>
        <p:spPr>
          <a:xfrm flipH="1">
            <a:off x="5400675" y="5205499"/>
            <a:ext cx="569011" cy="32316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04F0353-4AC4-C54F-8B03-F21C64FD375E}"/>
              </a:ext>
            </a:extLst>
          </p:cNvPr>
          <p:cNvCxnSpPr>
            <a:cxnSpLocks/>
            <a:stCxn id="18" idx="0"/>
            <a:endCxn id="7" idx="2"/>
          </p:cNvCxnSpPr>
          <p:nvPr/>
        </p:nvCxnSpPr>
        <p:spPr>
          <a:xfrm flipV="1">
            <a:off x="4414004" y="5851830"/>
            <a:ext cx="56739" cy="2157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ABF47A0-BAB6-8946-ABE6-5FC782C9F4DE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3075845" y="4965376"/>
            <a:ext cx="464966" cy="56328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84002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TextBox 1"/>
          <p:cNvSpPr txBox="1">
            <a:spLocks noChangeArrowheads="1"/>
          </p:cNvSpPr>
          <p:nvPr/>
        </p:nvSpPr>
        <p:spPr bwMode="auto">
          <a:xfrm>
            <a:off x="0" y="46183"/>
            <a:ext cx="9308636" cy="559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744" tIns="48372" rIns="96744" bIns="48372">
            <a:spAutoFit/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000" b="1" dirty="0">
                <a:solidFill>
                  <a:srgbClr val="953735"/>
                </a:solidFill>
                <a:latin typeface="Arial Hebrew Scholar" charset="-79"/>
                <a:ea typeface="Arial Hebrew Scholar" charset="-79"/>
                <a:cs typeface="Arial Hebrew Scholar" charset="-79"/>
              </a:rPr>
              <a:t>Bioinformatic challenges</a:t>
            </a:r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1" y="868166"/>
            <a:ext cx="9144000" cy="134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91548" y="1144229"/>
            <a:ext cx="78438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Now I have my data what do I do????</a:t>
            </a:r>
          </a:p>
        </p:txBody>
      </p:sp>
      <p:pic>
        <p:nvPicPr>
          <p:cNvPr id="1028" name="Picture 4" descr="Image result for too much information">
            <a:extLst>
              <a:ext uri="{FF2B5EF4-FFF2-40B4-BE49-F238E27FC236}">
                <a16:creationId xmlns:a16="http://schemas.microsoft.com/office/drawing/2014/main" id="{990B2B88-A19D-634E-8EA4-2650348FDC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51" y="2035589"/>
            <a:ext cx="5905500" cy="448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47593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TextBox 1"/>
          <p:cNvSpPr txBox="1">
            <a:spLocks noChangeArrowheads="1"/>
          </p:cNvSpPr>
          <p:nvPr/>
        </p:nvSpPr>
        <p:spPr bwMode="auto">
          <a:xfrm>
            <a:off x="0" y="46183"/>
            <a:ext cx="9308636" cy="559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744" tIns="48372" rIns="96744" bIns="48372">
            <a:spAutoFit/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000" b="1" dirty="0" err="1">
                <a:solidFill>
                  <a:srgbClr val="953735"/>
                </a:solidFill>
                <a:latin typeface="Arial Hebrew Scholar" charset="-79"/>
                <a:ea typeface="Arial Hebrew Scholar" charset="-79"/>
                <a:cs typeface="Arial Hebrew Scholar" charset="-79"/>
              </a:rPr>
              <a:t>Bioinformatic</a:t>
            </a:r>
            <a:r>
              <a:rPr lang="en-US" sz="3000" b="1" dirty="0">
                <a:solidFill>
                  <a:srgbClr val="953735"/>
                </a:solidFill>
                <a:latin typeface="Arial Hebrew Scholar" charset="-79"/>
                <a:ea typeface="Arial Hebrew Scholar" charset="-79"/>
                <a:cs typeface="Arial Hebrew Scholar" charset="-79"/>
              </a:rPr>
              <a:t> challenges</a:t>
            </a:r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1" y="868166"/>
            <a:ext cx="9144000" cy="134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E57594A3-B20A-1343-8287-A74C5BFA13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9896" y="2164194"/>
            <a:ext cx="3458817" cy="3602392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CFF34E0-AB1C-7E48-89E0-07B6128751A0}"/>
              </a:ext>
            </a:extLst>
          </p:cNvPr>
          <p:cNvSpPr txBox="1"/>
          <p:nvPr/>
        </p:nvSpPr>
        <p:spPr>
          <a:xfrm>
            <a:off x="571501" y="1527715"/>
            <a:ext cx="4186029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2.7 billion  to hundreds of £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NGS pushed the need for bioinformatics and big data analytics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Need for power!!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8329404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TextBox 1"/>
          <p:cNvSpPr txBox="1">
            <a:spLocks noChangeArrowheads="1"/>
          </p:cNvSpPr>
          <p:nvPr/>
        </p:nvSpPr>
        <p:spPr bwMode="auto">
          <a:xfrm>
            <a:off x="0" y="46183"/>
            <a:ext cx="9308636" cy="559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744" tIns="48372" rIns="96744" bIns="48372">
            <a:spAutoFit/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000" b="1" dirty="0">
                <a:solidFill>
                  <a:srgbClr val="953735"/>
                </a:solidFill>
                <a:latin typeface="Arial Hebrew Scholar" charset="-79"/>
                <a:ea typeface="Arial Hebrew Scholar" charset="-79"/>
                <a:cs typeface="Arial Hebrew Scholar" charset="-79"/>
              </a:rPr>
              <a:t>Need for computation</a:t>
            </a:r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1" y="868166"/>
            <a:ext cx="9144000" cy="134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CFF34E0-AB1C-7E48-89E0-07B6128751A0}"/>
              </a:ext>
            </a:extLst>
          </p:cNvPr>
          <p:cNvSpPr txBox="1"/>
          <p:nvPr/>
        </p:nvSpPr>
        <p:spPr>
          <a:xfrm>
            <a:off x="571501" y="1527715"/>
            <a:ext cx="8294203" cy="4955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Need for computer power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800" dirty="0"/>
              <a:t>VERY large files (10s of millions of lines)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400" dirty="0"/>
              <a:t>Impossible to use familiar tools such as python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400" dirty="0"/>
              <a:t>Impossible memory usage and execution time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Need for a large amount of compute power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400" dirty="0"/>
              <a:t>Compute clusters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400" dirty="0"/>
              <a:t>Parallel code and multi threading to speed up analysis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Need for faster software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800" dirty="0"/>
              <a:t>Pipelines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Bioinformatics power!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800" dirty="0"/>
              <a:t>Properly structured working</a:t>
            </a:r>
          </a:p>
        </p:txBody>
      </p:sp>
    </p:spTree>
    <p:extLst>
      <p:ext uri="{BB962C8B-B14F-4D97-AF65-F5344CB8AC3E}">
        <p14:creationId xmlns:p14="http://schemas.microsoft.com/office/powerpoint/2010/main" val="13178497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TextBox 1"/>
          <p:cNvSpPr txBox="1">
            <a:spLocks noChangeArrowheads="1"/>
          </p:cNvSpPr>
          <p:nvPr/>
        </p:nvSpPr>
        <p:spPr bwMode="auto">
          <a:xfrm>
            <a:off x="0" y="46183"/>
            <a:ext cx="9308636" cy="559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744" tIns="48372" rIns="96744" bIns="48372">
            <a:spAutoFit/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000" b="1" dirty="0">
                <a:solidFill>
                  <a:srgbClr val="953735"/>
                </a:solidFill>
                <a:latin typeface="Arial Hebrew Scholar" charset="-79"/>
                <a:ea typeface="Arial Hebrew Scholar" charset="-79"/>
                <a:cs typeface="Arial Hebrew Scholar" charset="-79"/>
              </a:rPr>
              <a:t>Data management issues</a:t>
            </a:r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1" y="868166"/>
            <a:ext cx="9144000" cy="134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CFF34E0-AB1C-7E48-89E0-07B6128751A0}"/>
              </a:ext>
            </a:extLst>
          </p:cNvPr>
          <p:cNvSpPr txBox="1"/>
          <p:nvPr/>
        </p:nvSpPr>
        <p:spPr>
          <a:xfrm>
            <a:off x="584753" y="1249420"/>
            <a:ext cx="8294203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How to store data – very large raw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Alternative data structures – e.g. binary storage (bam files)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Certain studies use different amounts of storage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800" dirty="0"/>
              <a:t>RNA-</a:t>
            </a:r>
            <a:r>
              <a:rPr lang="en-US" sz="2800" dirty="0" err="1"/>
              <a:t>seq</a:t>
            </a:r>
            <a:r>
              <a:rPr lang="en-US" sz="2800" dirty="0"/>
              <a:t> per file 2Gb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800" dirty="0"/>
              <a:t>WGS – 500 Gb files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Less of an issue now than it used to be 3-5 years ago – hardware improvements</a:t>
            </a:r>
          </a:p>
        </p:txBody>
      </p:sp>
    </p:spTree>
    <p:extLst>
      <p:ext uri="{BB962C8B-B14F-4D97-AF65-F5344CB8AC3E}">
        <p14:creationId xmlns:p14="http://schemas.microsoft.com/office/powerpoint/2010/main" val="4011726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811</TotalTime>
  <Words>1141</Words>
  <Application>Microsoft Macintosh PowerPoint</Application>
  <PresentationFormat>On-screen Show (4:3)</PresentationFormat>
  <Paragraphs>306</Paragraphs>
  <Slides>37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3" baseType="lpstr">
      <vt:lpstr>Arial</vt:lpstr>
      <vt:lpstr>Arial Hebrew</vt:lpstr>
      <vt:lpstr>Arial Hebrew Scholar</vt:lpstr>
      <vt:lpstr>Calibri</vt:lpstr>
      <vt:lpstr>Calibri Light</vt:lpstr>
      <vt:lpstr>Office Theme</vt:lpstr>
      <vt:lpstr>Making powerful science: an introduction to NGS data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NGS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Workflows: RNA-seq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Further resources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Making powerful science: an introduction to NGS data analysis</dc:title>
  <dc:creator>Adam Cribbs</dc:creator>
  <cp:lastModifiedBy>Adam Cribbs</cp:lastModifiedBy>
  <cp:revision>42</cp:revision>
  <dcterms:created xsi:type="dcterms:W3CDTF">2018-05-12T10:08:32Z</dcterms:created>
  <dcterms:modified xsi:type="dcterms:W3CDTF">2021-03-25T20:28:12Z</dcterms:modified>
</cp:coreProperties>
</file>